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1.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Arvo" panose="020B0604020202020204" charset="0"/>
      <p:regular r:id="rId16"/>
      <p:bold r:id="rId17"/>
      <p:italic r:id="rId18"/>
      <p:boldItalic r:id="rId19"/>
    </p:embeddedFont>
    <p:embeddedFont>
      <p:font typeface="Verdana" panose="020B0604030504040204" pitchFamily="34" charset="0"/>
      <p:regular r:id="rId20"/>
      <p:bold r:id="rId21"/>
      <p:italic r:id="rId22"/>
      <p:boldItalic r:id="rId23"/>
    </p:embeddedFont>
    <p:embeddedFont>
      <p:font typeface="Indie Flower" panose="020B0604020202020204" charset="0"/>
      <p:regular r:id="rId24"/>
    </p:embeddedFont>
    <p:embeddedFont>
      <p:font typeface="Bitter" panose="020B060402020202020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lly Cota"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DEFAA17F-8643-4679-9DF4-942766F3722D}">
  <a:tblStyle styleId="{DEFAA17F-8643-4679-9DF4-942766F3722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6" d="100"/>
          <a:sy n="146" d="100"/>
        </p:scale>
        <p:origin x="-624"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5-06-03T18:20:20.020" idx="1">
    <p:pos x="2952" y="909"/>
    <p:text>@Jamie.Moody@cfschools.org consider speaking to cross content ELA/Math connections. 1 or 2 statements.</p:text>
  </p:cm>
  <p:cm authorId="0" dt="2025-06-03T18:19:50.945" idx="2">
    <p:pos x="1433" y="909"/>
    <p:text>@andy.beland@cfschools.org - consider speaking to durable skill, 3 dimensional learning connections. 1 or 2 statements.
_Assigned to andy.beland@cfschools.org_</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23874577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Kelly introduce </a:t>
            </a:r>
            <a:endParaRPr sz="1200"/>
          </a:p>
          <a:p>
            <a:pPr marL="0" lvl="0" indent="0" algn="l" rtl="0">
              <a:spcBef>
                <a:spcPts val="0"/>
              </a:spcBef>
              <a:spcAft>
                <a:spcPts val="0"/>
              </a:spcAft>
              <a:buClr>
                <a:schemeClr val="dk1"/>
              </a:buClr>
              <a:buSzPts val="1100"/>
              <a:buFont typeface="Arial"/>
              <a:buNone/>
            </a:pPr>
            <a:r>
              <a:rPr lang="en">
                <a:solidFill>
                  <a:srgbClr val="222222"/>
                </a:solidFill>
                <a:latin typeface="Verdana"/>
                <a:ea typeface="Verdana"/>
                <a:cs typeface="Verdana"/>
                <a:sym typeface="Verdana"/>
              </a:rPr>
              <a:t>Slides 1-2 Kelly</a:t>
            </a:r>
            <a:endParaRPr>
              <a:solidFill>
                <a:srgbClr val="222222"/>
              </a:solidFill>
              <a:latin typeface="Verdana"/>
              <a:ea typeface="Verdana"/>
              <a:cs typeface="Verdana"/>
              <a:sym typeface="Verdana"/>
            </a:endParaRPr>
          </a:p>
          <a:p>
            <a:pPr marL="0" lvl="0" indent="0" algn="l" rtl="0">
              <a:spcBef>
                <a:spcPts val="0"/>
              </a:spcBef>
              <a:spcAft>
                <a:spcPts val="0"/>
              </a:spcAft>
              <a:buClr>
                <a:schemeClr val="dk1"/>
              </a:buClr>
              <a:buSzPts val="1100"/>
              <a:buFont typeface="Arial"/>
              <a:buNone/>
            </a:pPr>
            <a:r>
              <a:rPr lang="en">
                <a:solidFill>
                  <a:srgbClr val="222222"/>
                </a:solidFill>
                <a:latin typeface="Verdana"/>
                <a:ea typeface="Verdana"/>
                <a:cs typeface="Verdana"/>
                <a:sym typeface="Verdana"/>
              </a:rPr>
              <a:t>Slides 3-5 Sarah </a:t>
            </a:r>
            <a:endParaRPr>
              <a:solidFill>
                <a:srgbClr val="222222"/>
              </a:solidFill>
              <a:latin typeface="Verdana"/>
              <a:ea typeface="Verdana"/>
              <a:cs typeface="Verdana"/>
              <a:sym typeface="Verdana"/>
            </a:endParaRPr>
          </a:p>
          <a:p>
            <a:pPr marL="0" lvl="0" indent="0" algn="l" rtl="0">
              <a:spcBef>
                <a:spcPts val="0"/>
              </a:spcBef>
              <a:spcAft>
                <a:spcPts val="0"/>
              </a:spcAft>
              <a:buClr>
                <a:schemeClr val="dk1"/>
              </a:buClr>
              <a:buSzPts val="1100"/>
              <a:buFont typeface="Arial"/>
              <a:buNone/>
            </a:pPr>
            <a:r>
              <a:rPr lang="en">
                <a:solidFill>
                  <a:srgbClr val="222222"/>
                </a:solidFill>
                <a:latin typeface="Verdana"/>
                <a:ea typeface="Verdana"/>
                <a:cs typeface="Verdana"/>
                <a:sym typeface="Verdana"/>
              </a:rPr>
              <a:t>Slides 4-6 Amy</a:t>
            </a:r>
            <a:endParaRPr>
              <a:solidFill>
                <a:srgbClr val="222222"/>
              </a:solidFill>
              <a:latin typeface="Verdana"/>
              <a:ea typeface="Verdana"/>
              <a:cs typeface="Verdana"/>
              <a:sym typeface="Verdana"/>
            </a:endParaRPr>
          </a:p>
          <a:p>
            <a:pPr marL="0" lvl="0" indent="0" algn="l" rtl="0">
              <a:spcBef>
                <a:spcPts val="0"/>
              </a:spcBef>
              <a:spcAft>
                <a:spcPts val="0"/>
              </a:spcAft>
              <a:buClr>
                <a:schemeClr val="dk1"/>
              </a:buClr>
              <a:buSzPts val="1100"/>
              <a:buFont typeface="Arial"/>
              <a:buNone/>
            </a:pPr>
            <a:r>
              <a:rPr lang="en">
                <a:solidFill>
                  <a:srgbClr val="222222"/>
                </a:solidFill>
                <a:latin typeface="Verdana"/>
                <a:ea typeface="Verdana"/>
                <a:cs typeface="Verdana"/>
                <a:sym typeface="Verdana"/>
              </a:rPr>
              <a:t>Slide 7+: Kelly</a:t>
            </a:r>
            <a:endParaRPr>
              <a:solidFill>
                <a:srgbClr val="222222"/>
              </a:solidFill>
              <a:latin typeface="Verdana"/>
              <a:ea typeface="Verdana"/>
              <a:cs typeface="Verdana"/>
              <a:sym typeface="Verdana"/>
            </a:endParaRPr>
          </a:p>
          <a:p>
            <a:pPr marL="0" lvl="0" indent="0" algn="l" rtl="0">
              <a:spcBef>
                <a:spcPts val="0"/>
              </a:spcBef>
              <a:spcAft>
                <a:spcPts val="0"/>
              </a:spcAft>
              <a:buNone/>
            </a:pPr>
            <a:endParaRP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f0896d749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f0896d749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Kelly introduce </a:t>
            </a:r>
            <a:endParaRPr sz="1400"/>
          </a:p>
          <a:p>
            <a:pPr marL="0" lvl="0" indent="0" algn="l" rtl="0">
              <a:spcBef>
                <a:spcPts val="0"/>
              </a:spcBef>
              <a:spcAft>
                <a:spcPts val="0"/>
              </a:spcAft>
              <a:buNone/>
            </a:pPr>
            <a:r>
              <a:rPr lang="en" sz="1400"/>
              <a:t>We plan to share with you this evening our process built on solid research-based practices, transparency, and teacher voice.</a:t>
            </a:r>
            <a:endParaRPr sz="1400"/>
          </a:p>
          <a:p>
            <a:pPr marL="0" lvl="0" indent="0" algn="l" rtl="0">
              <a:spcBef>
                <a:spcPts val="0"/>
              </a:spcBef>
              <a:spcAft>
                <a:spcPts val="0"/>
              </a:spcAft>
              <a:buNone/>
            </a:pPr>
            <a:endParaRPr sz="2000"/>
          </a:p>
          <a:p>
            <a:pPr marL="0" lvl="0" indent="0" algn="l" rtl="0">
              <a:spcBef>
                <a:spcPts val="0"/>
              </a:spcBef>
              <a:spcAft>
                <a:spcPts val="0"/>
              </a:spcAft>
              <a:buNone/>
            </a:pPr>
            <a:endParaRPr sz="20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472f89f098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472f89f09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Sarah </a:t>
            </a:r>
            <a:endParaRPr/>
          </a:p>
          <a:p>
            <a:pPr marL="0" lvl="0" indent="0" algn="l" rtl="0">
              <a:spcBef>
                <a:spcPts val="0"/>
              </a:spcBef>
              <a:spcAft>
                <a:spcPts val="0"/>
              </a:spcAft>
              <a:buNone/>
            </a:pPr>
            <a:r>
              <a:rPr lang="en"/>
              <a:t>Review timeline and where we are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472f89f098_0_41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472f89f098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Sarah</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Concise overview of how we did this work </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Table groups discussing what we want for science instruction in Cedar Falls-consolidation of multiple ideas into one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01950d14a2_0_20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01950d14a2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Amy</a:t>
            </a:r>
            <a:endParaRPr/>
          </a:p>
          <a:p>
            <a:pPr marL="0" lvl="0" indent="0" algn="l" rtl="0">
              <a:spcBef>
                <a:spcPts val="0"/>
              </a:spcBef>
              <a:spcAft>
                <a:spcPts val="0"/>
              </a:spcAft>
              <a:buNone/>
            </a:pPr>
            <a:endParaRPr/>
          </a:p>
          <a:p>
            <a:pPr marL="0" lvl="0" indent="0" algn="l" rtl="0">
              <a:spcBef>
                <a:spcPts val="0"/>
              </a:spcBef>
              <a:spcAft>
                <a:spcPts val="0"/>
              </a:spcAft>
              <a:buNone/>
            </a:pPr>
            <a:r>
              <a:rPr lang="en"/>
              <a:t>Promise driven from vision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09962f74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09962f7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Amy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5fea915748_0_1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5fea915748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Kelly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0598619c0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0598619c0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Kelly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035af93721_0_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035af9372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Kelly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5fea915748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5fea91574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a:t>Kelly introduce teachers to speak</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f04b58381b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f04b58381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Kelly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0598619c0f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0598619c0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0598619c0f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0598619c0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 name="Google Shape;24;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6" name="Google Shape;36;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4" name="Google Shape;44;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5" name="Google Shape;45;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6" name="Google Shape;46;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7"/>
        <p:cNvGrpSpPr/>
        <p:nvPr/>
      </p:nvGrpSpPr>
      <p:grpSpPr>
        <a:xfrm>
          <a:off x="0" y="0"/>
          <a:ext cx="0" cy="0"/>
          <a:chOff x="0" y="0"/>
          <a:chExt cx="0" cy="0"/>
        </a:xfrm>
      </p:grpSpPr>
      <p:sp>
        <p:nvSpPr>
          <p:cNvPr id="48" name="Google Shape;48;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9" name="Google Shape;49;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0"/>
        <p:cNvGrpSpPr/>
        <p:nvPr/>
      </p:nvGrpSpPr>
      <p:grpSpPr>
        <a:xfrm>
          <a:off x="0" y="0"/>
          <a:ext cx="0" cy="0"/>
          <a:chOff x="0" y="0"/>
          <a:chExt cx="0" cy="0"/>
        </a:xfrm>
      </p:grpSpPr>
      <p:sp>
        <p:nvSpPr>
          <p:cNvPr id="51" name="Google Shape;51;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3" name="Google Shape;53;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TITLE_ONLY_2">
    <p:spTree>
      <p:nvGrpSpPr>
        <p:cNvPr id="1" name="Shape 56"/>
        <p:cNvGrpSpPr/>
        <p:nvPr/>
      </p:nvGrpSpPr>
      <p:grpSpPr>
        <a:xfrm>
          <a:off x="0" y="0"/>
          <a:ext cx="0" cy="0"/>
          <a:chOff x="0" y="0"/>
          <a:chExt cx="0" cy="0"/>
        </a:xfrm>
      </p:grpSpPr>
      <p:sp>
        <p:nvSpPr>
          <p:cNvPr id="57" name="Google Shape;57;p13"/>
          <p:cNvSpPr/>
          <p:nvPr/>
        </p:nvSpPr>
        <p:spPr>
          <a:xfrm>
            <a:off x="543000" y="530100"/>
            <a:ext cx="8058000" cy="4083300"/>
          </a:xfrm>
          <a:prstGeom prst="rect">
            <a:avLst/>
          </a:prstGeom>
          <a:solidFill>
            <a:srgbClr val="FFFFFF"/>
          </a:solidFill>
          <a:ln>
            <a:noFill/>
          </a:ln>
          <a:effectLst>
            <a:outerShdw blurRad="14288" dist="95250" dir="54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8" name="Google Shape;58;p13"/>
          <p:cNvCxnSpPr/>
          <p:nvPr/>
        </p:nvCxnSpPr>
        <p:spPr>
          <a:xfrm>
            <a:off x="1333200" y="530112"/>
            <a:ext cx="0" cy="802800"/>
          </a:xfrm>
          <a:prstGeom prst="straightConnector1">
            <a:avLst/>
          </a:prstGeom>
          <a:noFill/>
          <a:ln w="9525" cap="flat" cmpd="sng">
            <a:solidFill>
              <a:srgbClr val="D9D9D9"/>
            </a:solidFill>
            <a:prstDash val="solid"/>
            <a:round/>
            <a:headEnd type="none" w="med" len="med"/>
            <a:tailEnd type="none" w="med" len="med"/>
          </a:ln>
        </p:spPr>
      </p:cxnSp>
      <p:cxnSp>
        <p:nvCxnSpPr>
          <p:cNvPr id="59" name="Google Shape;59;p13"/>
          <p:cNvCxnSpPr/>
          <p:nvPr/>
        </p:nvCxnSpPr>
        <p:spPr>
          <a:xfrm>
            <a:off x="542850" y="1326975"/>
            <a:ext cx="8058300" cy="0"/>
          </a:xfrm>
          <a:prstGeom prst="straightConnector1">
            <a:avLst/>
          </a:prstGeom>
          <a:noFill/>
          <a:ln w="9525" cap="flat" cmpd="sng">
            <a:solidFill>
              <a:srgbClr val="D9D9D9"/>
            </a:solidFill>
            <a:prstDash val="solid"/>
            <a:round/>
            <a:headEnd type="none" w="med" len="med"/>
            <a:tailEnd type="none" w="med" len="med"/>
          </a:ln>
        </p:spPr>
      </p:cxnSp>
      <p:sp>
        <p:nvSpPr>
          <p:cNvPr id="60" name="Google Shape;60;p13"/>
          <p:cNvSpPr txBox="1">
            <a:spLocks noGrp="1"/>
          </p:cNvSpPr>
          <p:nvPr>
            <p:ph type="title"/>
          </p:nvPr>
        </p:nvSpPr>
        <p:spPr>
          <a:xfrm>
            <a:off x="1379650" y="530100"/>
            <a:ext cx="6725400" cy="7968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1" name="Google Shape;61;p13"/>
          <p:cNvSpPr txBox="1">
            <a:spLocks noGrp="1"/>
          </p:cNvSpPr>
          <p:nvPr>
            <p:ph type="sldNum" idx="12"/>
          </p:nvPr>
        </p:nvSpPr>
        <p:spPr>
          <a:xfrm>
            <a:off x="4297650" y="4613400"/>
            <a:ext cx="548700" cy="530100"/>
          </a:xfrm>
          <a:prstGeom prst="rect">
            <a:avLst/>
          </a:prstGeom>
        </p:spPr>
        <p:txBody>
          <a:bodyPr spcFirstLastPara="1" wrap="square" lIns="91425" tIns="91425" rIns="91425" bIns="91425" anchor="ctr" anchorCtr="0">
            <a:normAutofit/>
          </a:bodyPr>
          <a:lstStyle>
            <a:lvl1pPr lvl="0" algn="ctr">
              <a:buNone/>
              <a:defRPr sz="1200">
                <a:solidFill>
                  <a:srgbClr val="FFFFFF"/>
                </a:solidFill>
                <a:latin typeface="Arvo"/>
                <a:ea typeface="Arvo"/>
                <a:cs typeface="Arvo"/>
                <a:sym typeface="Arvo"/>
              </a:defRPr>
            </a:lvl1pPr>
            <a:lvl2pPr lvl="1" algn="ctr">
              <a:buNone/>
              <a:defRPr sz="1200">
                <a:solidFill>
                  <a:srgbClr val="FFFFFF"/>
                </a:solidFill>
                <a:latin typeface="Arvo"/>
                <a:ea typeface="Arvo"/>
                <a:cs typeface="Arvo"/>
                <a:sym typeface="Arvo"/>
              </a:defRPr>
            </a:lvl2pPr>
            <a:lvl3pPr lvl="2" algn="ctr">
              <a:buNone/>
              <a:defRPr sz="1200">
                <a:solidFill>
                  <a:srgbClr val="FFFFFF"/>
                </a:solidFill>
                <a:latin typeface="Arvo"/>
                <a:ea typeface="Arvo"/>
                <a:cs typeface="Arvo"/>
                <a:sym typeface="Arvo"/>
              </a:defRPr>
            </a:lvl3pPr>
            <a:lvl4pPr lvl="3" algn="ctr">
              <a:buNone/>
              <a:defRPr sz="1200">
                <a:solidFill>
                  <a:srgbClr val="FFFFFF"/>
                </a:solidFill>
                <a:latin typeface="Arvo"/>
                <a:ea typeface="Arvo"/>
                <a:cs typeface="Arvo"/>
                <a:sym typeface="Arvo"/>
              </a:defRPr>
            </a:lvl4pPr>
            <a:lvl5pPr lvl="4" algn="ctr">
              <a:buNone/>
              <a:defRPr sz="1200">
                <a:solidFill>
                  <a:srgbClr val="FFFFFF"/>
                </a:solidFill>
                <a:latin typeface="Arvo"/>
                <a:ea typeface="Arvo"/>
                <a:cs typeface="Arvo"/>
                <a:sym typeface="Arvo"/>
              </a:defRPr>
            </a:lvl5pPr>
            <a:lvl6pPr lvl="5" algn="ctr">
              <a:buNone/>
              <a:defRPr sz="1200">
                <a:solidFill>
                  <a:srgbClr val="FFFFFF"/>
                </a:solidFill>
                <a:latin typeface="Arvo"/>
                <a:ea typeface="Arvo"/>
                <a:cs typeface="Arvo"/>
                <a:sym typeface="Arvo"/>
              </a:defRPr>
            </a:lvl6pPr>
            <a:lvl7pPr lvl="6" algn="ctr">
              <a:buNone/>
              <a:defRPr sz="1200">
                <a:solidFill>
                  <a:srgbClr val="FFFFFF"/>
                </a:solidFill>
                <a:latin typeface="Arvo"/>
                <a:ea typeface="Arvo"/>
                <a:cs typeface="Arvo"/>
                <a:sym typeface="Arvo"/>
              </a:defRPr>
            </a:lvl7pPr>
            <a:lvl8pPr lvl="7" algn="ctr">
              <a:buNone/>
              <a:defRPr sz="1200">
                <a:solidFill>
                  <a:srgbClr val="FFFFFF"/>
                </a:solidFill>
                <a:latin typeface="Arvo"/>
                <a:ea typeface="Arvo"/>
                <a:cs typeface="Arvo"/>
                <a:sym typeface="Arvo"/>
              </a:defRPr>
            </a:lvl8pPr>
            <a:lvl9pPr lvl="8" algn="ctr">
              <a:buNone/>
              <a:defRPr sz="1200">
                <a:solidFill>
                  <a:srgbClr val="FFFFFF"/>
                </a:solidFill>
                <a:latin typeface="Arvo"/>
                <a:ea typeface="Arvo"/>
                <a:cs typeface="Arvo"/>
                <a:sym typeface="Arv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grpSp>
        <p:nvGrpSpPr>
          <p:cNvPr id="9" name="Google Shape;9;p1"/>
          <p:cNvGrpSpPr/>
          <p:nvPr/>
        </p:nvGrpSpPr>
        <p:grpSpPr>
          <a:xfrm>
            <a:off x="-15200" y="4703625"/>
            <a:ext cx="9174400" cy="206875"/>
            <a:chOff x="-30325" y="4465500"/>
            <a:chExt cx="9174400" cy="206875"/>
          </a:xfrm>
        </p:grpSpPr>
        <p:sp>
          <p:nvSpPr>
            <p:cNvPr id="10" name="Google Shape;10;p1"/>
            <p:cNvSpPr/>
            <p:nvPr/>
          </p:nvSpPr>
          <p:spPr>
            <a:xfrm>
              <a:off x="-15225" y="4465500"/>
              <a:ext cx="9159300" cy="103500"/>
            </a:xfrm>
            <a:prstGeom prst="rect">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27850" y="4465500"/>
              <a:ext cx="4488300" cy="103500"/>
            </a:xfrm>
            <a:prstGeom prst="parallelogram">
              <a:avLst>
                <a:gd name="adj" fmla="val 396908"/>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30325" y="4568875"/>
              <a:ext cx="9159300" cy="103500"/>
            </a:xfrm>
            <a:prstGeom prst="rect">
              <a:avLst/>
            </a:pr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27850" y="4559725"/>
              <a:ext cx="4488300" cy="103500"/>
            </a:xfrm>
            <a:prstGeom prst="parallelogram">
              <a:avLst>
                <a:gd name="adj" fmla="val 396908"/>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 name="Google Shape;14;p1"/>
          <p:cNvPicPr preferRelativeResize="0"/>
          <p:nvPr/>
        </p:nvPicPr>
        <p:blipFill>
          <a:blip r:embed="rId14">
            <a:alphaModFix/>
          </a:blip>
          <a:stretch>
            <a:fillRect/>
          </a:stretch>
        </p:blipFill>
        <p:spPr>
          <a:xfrm>
            <a:off x="8151650" y="4557412"/>
            <a:ext cx="718692" cy="48027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drive.google.com/file/d/1P3JOMMCiPjwhXk3bry7ZoYsqxJ-gidI3/view?usp=sharin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comments" Target="../comments/comment1.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Cedar Falls K-12</a:t>
            </a:r>
            <a:endParaRPr/>
          </a:p>
          <a:p>
            <a:pPr marL="0" lvl="0" indent="0" algn="ctr" rtl="0">
              <a:spcBef>
                <a:spcPts val="0"/>
              </a:spcBef>
              <a:spcAft>
                <a:spcPts val="0"/>
              </a:spcAft>
              <a:buNone/>
            </a:pPr>
            <a:r>
              <a:rPr lang="en"/>
              <a:t>Science Adoption</a:t>
            </a:r>
            <a:endParaRPr/>
          </a:p>
        </p:txBody>
      </p:sp>
      <p:sp>
        <p:nvSpPr>
          <p:cNvPr id="67" name="Google Shape;67;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Board Presentation: </a:t>
            </a:r>
            <a:endParaRPr/>
          </a:p>
        </p:txBody>
      </p:sp>
      <p:sp>
        <p:nvSpPr>
          <p:cNvPr id="68" name="Google Shape;68;p14"/>
          <p:cNvSpPr txBox="1"/>
          <p:nvPr/>
        </p:nvSpPr>
        <p:spPr>
          <a:xfrm>
            <a:off x="0" y="3814375"/>
            <a:ext cx="6183300" cy="869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000"/>
              <a:t>Kelly Cota, Associate Director of Curriculum and Instruction</a:t>
            </a:r>
            <a:endParaRPr sz="1000"/>
          </a:p>
          <a:p>
            <a:pPr marL="0" lvl="0" indent="0" algn="l" rtl="0">
              <a:lnSpc>
                <a:spcPct val="115000"/>
              </a:lnSpc>
              <a:spcBef>
                <a:spcPts val="0"/>
              </a:spcBef>
              <a:spcAft>
                <a:spcPts val="0"/>
              </a:spcAft>
              <a:buNone/>
            </a:pPr>
            <a:r>
              <a:rPr lang="en" sz="1000"/>
              <a:t>Amy Kohlhaas, Elementary Curriculum and Professional Development Lead </a:t>
            </a:r>
            <a:endParaRPr sz="1000"/>
          </a:p>
          <a:p>
            <a:pPr marL="0" lvl="0" indent="0" algn="l" rtl="0">
              <a:lnSpc>
                <a:spcPct val="115000"/>
              </a:lnSpc>
              <a:spcBef>
                <a:spcPts val="0"/>
              </a:spcBef>
              <a:spcAft>
                <a:spcPts val="0"/>
              </a:spcAft>
              <a:buNone/>
            </a:pPr>
            <a:r>
              <a:rPr lang="en" sz="1000"/>
              <a:t>Sarah Cooper, Secondary Curriculum and Professional Development Lead</a:t>
            </a:r>
            <a:endParaRPr sz="1000"/>
          </a:p>
          <a:p>
            <a:pPr marL="0" lvl="0" indent="0" algn="l" rtl="0">
              <a:lnSpc>
                <a:spcPct val="115000"/>
              </a:lnSpc>
              <a:spcBef>
                <a:spcPts val="0"/>
              </a:spcBef>
              <a:spcAft>
                <a:spcPts val="0"/>
              </a:spcAft>
              <a:buNone/>
            </a:pPr>
            <a:r>
              <a:rPr lang="en" sz="1000"/>
              <a:t>Brian Unruh, Associate Director of Instructional Technology </a:t>
            </a: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913500" y="421450"/>
            <a:ext cx="7317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220">
                <a:solidFill>
                  <a:schemeClr val="dk2"/>
                </a:solidFill>
              </a:rPr>
              <a:t>Agenda</a:t>
            </a:r>
            <a:endParaRPr sz="3220">
              <a:solidFill>
                <a:schemeClr val="dk2"/>
              </a:solidFill>
            </a:endParaRPr>
          </a:p>
        </p:txBody>
      </p:sp>
      <p:sp>
        <p:nvSpPr>
          <p:cNvPr id="74" name="Google Shape;74;p15"/>
          <p:cNvSpPr/>
          <p:nvPr/>
        </p:nvSpPr>
        <p:spPr>
          <a:xfrm>
            <a:off x="717500" y="2249275"/>
            <a:ext cx="3240900" cy="620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txBox="1">
            <a:spLocks noGrp="1"/>
          </p:cNvSpPr>
          <p:nvPr>
            <p:ph type="body" idx="2"/>
          </p:nvPr>
        </p:nvSpPr>
        <p:spPr>
          <a:xfrm>
            <a:off x="4407725" y="581575"/>
            <a:ext cx="3999900" cy="3956100"/>
          </a:xfrm>
          <a:prstGeom prst="rect">
            <a:avLst/>
          </a:prstGeom>
        </p:spPr>
        <p:txBody>
          <a:bodyPr spcFirstLastPara="1" wrap="square" lIns="91425" tIns="91425" rIns="91425" bIns="91425" anchor="ctr" anchorCtr="0">
            <a:normAutofit/>
          </a:bodyPr>
          <a:lstStyle/>
          <a:p>
            <a:pPr marL="914400" lvl="1" indent="-330200" algn="l" rtl="0">
              <a:spcBef>
                <a:spcPts val="0"/>
              </a:spcBef>
              <a:spcAft>
                <a:spcPts val="0"/>
              </a:spcAft>
              <a:buSzPts val="1600"/>
              <a:buAutoNum type="alphaLcPeriod"/>
            </a:pPr>
            <a:r>
              <a:rPr lang="en" sz="1600"/>
              <a:t>Timeline</a:t>
            </a:r>
            <a:endParaRPr sz="1600"/>
          </a:p>
          <a:p>
            <a:pPr marL="914400" lvl="1" indent="-330200" algn="l" rtl="0">
              <a:spcBef>
                <a:spcPts val="0"/>
              </a:spcBef>
              <a:spcAft>
                <a:spcPts val="0"/>
              </a:spcAft>
              <a:buSzPts val="1600"/>
              <a:buAutoNum type="alphaLcPeriod"/>
            </a:pPr>
            <a:r>
              <a:rPr lang="en" sz="1600"/>
              <a:t>Developing a Vision</a:t>
            </a:r>
            <a:endParaRPr sz="1600"/>
          </a:p>
          <a:p>
            <a:pPr marL="914400" lvl="1" indent="-330200" algn="l" rtl="0">
              <a:spcBef>
                <a:spcPts val="0"/>
              </a:spcBef>
              <a:spcAft>
                <a:spcPts val="0"/>
              </a:spcAft>
              <a:buSzPts val="1600"/>
              <a:buAutoNum type="alphaLcPeriod"/>
            </a:pPr>
            <a:r>
              <a:rPr lang="en" sz="1600"/>
              <a:t>Science Committee</a:t>
            </a:r>
            <a:endParaRPr sz="1600"/>
          </a:p>
          <a:p>
            <a:pPr marL="914400" lvl="1" indent="-330200" algn="l" rtl="0">
              <a:spcBef>
                <a:spcPts val="0"/>
              </a:spcBef>
              <a:spcAft>
                <a:spcPts val="0"/>
              </a:spcAft>
              <a:buSzPts val="1600"/>
              <a:buAutoNum type="alphaLcPeriod"/>
            </a:pPr>
            <a:r>
              <a:rPr lang="en" sz="1600"/>
              <a:t>Iowa Science Standards </a:t>
            </a:r>
            <a:endParaRPr sz="1600"/>
          </a:p>
          <a:p>
            <a:pPr marL="914400" lvl="1" indent="-330200" algn="l" rtl="0">
              <a:spcBef>
                <a:spcPts val="0"/>
              </a:spcBef>
              <a:spcAft>
                <a:spcPts val="0"/>
              </a:spcAft>
              <a:buSzPts val="1600"/>
              <a:buAutoNum type="alphaLcPeriod"/>
            </a:pPr>
            <a:r>
              <a:rPr lang="en" sz="1600"/>
              <a:t>Communication and Feedback </a:t>
            </a:r>
            <a:endParaRPr sz="1600"/>
          </a:p>
          <a:p>
            <a:pPr marL="914400" lvl="1" indent="-330200" algn="l" rtl="0">
              <a:spcBef>
                <a:spcPts val="0"/>
              </a:spcBef>
              <a:spcAft>
                <a:spcPts val="0"/>
              </a:spcAft>
              <a:buSzPts val="1600"/>
              <a:buAutoNum type="alphaLcPeriod"/>
            </a:pPr>
            <a:r>
              <a:rPr lang="en" sz="1600"/>
              <a:t>Final Selection of Instructional Resources</a:t>
            </a:r>
            <a:endParaRPr sz="1600"/>
          </a:p>
          <a:p>
            <a:pPr marL="914400" lvl="1" indent="-330200" algn="l" rtl="0">
              <a:spcBef>
                <a:spcPts val="0"/>
              </a:spcBef>
              <a:spcAft>
                <a:spcPts val="0"/>
              </a:spcAft>
              <a:buSzPts val="1600"/>
              <a:buAutoNum type="alphaLcPeriod"/>
            </a:pPr>
            <a:r>
              <a:rPr lang="en" sz="1600"/>
              <a:t>Professional Learning</a:t>
            </a:r>
            <a:endParaRPr sz="1600"/>
          </a:p>
          <a:p>
            <a:pPr marL="914400" lvl="1" indent="-330200" algn="l" rtl="0">
              <a:spcBef>
                <a:spcPts val="0"/>
              </a:spcBef>
              <a:spcAft>
                <a:spcPts val="0"/>
              </a:spcAft>
              <a:buSzPts val="1600"/>
              <a:buAutoNum type="alphaLcPeriod"/>
            </a:pPr>
            <a:r>
              <a:rPr lang="en" sz="1600"/>
              <a:t>Implementation Plan</a:t>
            </a:r>
            <a:endParaRPr sz="1600"/>
          </a:p>
          <a:p>
            <a:pPr marL="914400" lvl="0" indent="0" algn="l" rtl="0">
              <a:spcBef>
                <a:spcPts val="1200"/>
              </a:spcBef>
              <a:spcAft>
                <a:spcPts val="0"/>
              </a:spcAft>
              <a:buNone/>
            </a:pPr>
            <a:endParaRPr sz="1600" b="1"/>
          </a:p>
          <a:p>
            <a:pPr marL="0" lvl="0" indent="0" algn="l" rtl="0">
              <a:spcBef>
                <a:spcPts val="1200"/>
              </a:spcBef>
              <a:spcAft>
                <a:spcPts val="1200"/>
              </a:spcAft>
              <a:buNone/>
            </a:pPr>
            <a:endParaRPr/>
          </a:p>
        </p:txBody>
      </p:sp>
      <p:pic>
        <p:nvPicPr>
          <p:cNvPr id="76" name="Google Shape;76;p15" title="Tiger_485RED-WHT-BLK.png"/>
          <p:cNvPicPr preferRelativeResize="0"/>
          <p:nvPr/>
        </p:nvPicPr>
        <p:blipFill>
          <a:blip r:embed="rId3">
            <a:alphaModFix/>
          </a:blip>
          <a:stretch>
            <a:fillRect/>
          </a:stretch>
        </p:blipFill>
        <p:spPr>
          <a:xfrm>
            <a:off x="1311213" y="1575263"/>
            <a:ext cx="2053470" cy="19687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p:nvPr/>
        </p:nvSpPr>
        <p:spPr>
          <a:xfrm>
            <a:off x="571825" y="539400"/>
            <a:ext cx="8068500" cy="40647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6"/>
          <p:cNvSpPr/>
          <p:nvPr/>
        </p:nvSpPr>
        <p:spPr>
          <a:xfrm>
            <a:off x="6954125" y="2175600"/>
            <a:ext cx="1631400" cy="1342500"/>
          </a:xfrm>
          <a:prstGeom prst="homePlate">
            <a:avLst>
              <a:gd name="adj" fmla="val 32030"/>
            </a:avLst>
          </a:prstGeom>
          <a:solidFill>
            <a:schemeClr val="accent5"/>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100">
                <a:solidFill>
                  <a:schemeClr val="lt1"/>
                </a:solidFill>
                <a:latin typeface="Bitter"/>
                <a:ea typeface="Bitter"/>
                <a:cs typeface="Bitter"/>
                <a:sym typeface="Bitter"/>
              </a:rPr>
              <a:t>Implementation &amp; Continued Professional Learning </a:t>
            </a:r>
            <a:endParaRPr sz="1100">
              <a:solidFill>
                <a:schemeClr val="lt1"/>
              </a:solidFill>
              <a:latin typeface="Bitter"/>
              <a:ea typeface="Bitter"/>
              <a:cs typeface="Bitter"/>
              <a:sym typeface="Bitter"/>
            </a:endParaRPr>
          </a:p>
        </p:txBody>
      </p:sp>
      <p:sp>
        <p:nvSpPr>
          <p:cNvPr id="83" name="Google Shape;83;p16"/>
          <p:cNvSpPr/>
          <p:nvPr/>
        </p:nvSpPr>
        <p:spPr>
          <a:xfrm>
            <a:off x="5998400" y="2222574"/>
            <a:ext cx="1131900" cy="1248600"/>
          </a:xfrm>
          <a:prstGeom prst="homePlate">
            <a:avLst>
              <a:gd name="adj" fmla="val 32030"/>
            </a:avLst>
          </a:prstGeom>
          <a:solidFill>
            <a:schemeClr val="accent5"/>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600">
                <a:solidFill>
                  <a:schemeClr val="lt1"/>
                </a:solidFill>
                <a:latin typeface="Bitter"/>
                <a:ea typeface="Bitter"/>
                <a:cs typeface="Bitter"/>
                <a:sym typeface="Bitter"/>
              </a:rPr>
              <a:t>Fall 2025</a:t>
            </a:r>
            <a:endParaRPr sz="1600">
              <a:solidFill>
                <a:schemeClr val="lt1"/>
              </a:solidFill>
              <a:latin typeface="Bitter"/>
              <a:ea typeface="Bitter"/>
              <a:cs typeface="Bitter"/>
              <a:sym typeface="Bitter"/>
            </a:endParaRPr>
          </a:p>
        </p:txBody>
      </p:sp>
      <p:sp>
        <p:nvSpPr>
          <p:cNvPr id="84" name="Google Shape;84;p16"/>
          <p:cNvSpPr/>
          <p:nvPr/>
        </p:nvSpPr>
        <p:spPr>
          <a:xfrm>
            <a:off x="4864775" y="2222563"/>
            <a:ext cx="1374900" cy="1248600"/>
          </a:xfrm>
          <a:prstGeom prst="homePlate">
            <a:avLst>
              <a:gd name="adj" fmla="val 32030"/>
            </a:avLst>
          </a:prstGeom>
          <a:solidFill>
            <a:schemeClr val="accent4"/>
          </a:solidFill>
          <a:ln w="76200" cap="flat" cmpd="sng">
            <a:solidFill>
              <a:schemeClr val="dk2"/>
            </a:solidFill>
            <a:prstDash val="solid"/>
            <a:round/>
            <a:headEnd type="none" w="sm" len="sm"/>
            <a:tailEnd type="none" w="sm" len="sm"/>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300">
                <a:solidFill>
                  <a:schemeClr val="lt1"/>
                </a:solidFill>
                <a:latin typeface="Bitter"/>
                <a:ea typeface="Bitter"/>
                <a:cs typeface="Bitter"/>
                <a:sym typeface="Bitter"/>
              </a:rPr>
              <a:t>Selection of Materials</a:t>
            </a:r>
            <a:endParaRPr sz="1300">
              <a:solidFill>
                <a:schemeClr val="lt1"/>
              </a:solidFill>
              <a:latin typeface="Bitter"/>
              <a:ea typeface="Bitter"/>
              <a:cs typeface="Bitter"/>
              <a:sym typeface="Bitter"/>
            </a:endParaRPr>
          </a:p>
        </p:txBody>
      </p:sp>
      <p:sp>
        <p:nvSpPr>
          <p:cNvPr id="85" name="Google Shape;85;p16"/>
          <p:cNvSpPr/>
          <p:nvPr/>
        </p:nvSpPr>
        <p:spPr>
          <a:xfrm>
            <a:off x="3966950" y="2222575"/>
            <a:ext cx="1170900" cy="1248600"/>
          </a:xfrm>
          <a:prstGeom prst="homePlate">
            <a:avLst>
              <a:gd name="adj" fmla="val 32030"/>
            </a:avLst>
          </a:prstGeom>
          <a:solidFill>
            <a:schemeClr val="accent4"/>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600">
                <a:solidFill>
                  <a:schemeClr val="lt1"/>
                </a:solidFill>
                <a:latin typeface="Bitter"/>
                <a:ea typeface="Bitter"/>
                <a:cs typeface="Bitter"/>
                <a:sym typeface="Bitter"/>
              </a:rPr>
              <a:t>Spring </a:t>
            </a:r>
            <a:endParaRPr sz="1600">
              <a:solidFill>
                <a:schemeClr val="lt1"/>
              </a:solidFill>
              <a:latin typeface="Bitter"/>
              <a:ea typeface="Bitter"/>
              <a:cs typeface="Bitter"/>
              <a:sym typeface="Bitter"/>
            </a:endParaRPr>
          </a:p>
          <a:p>
            <a:pPr marL="0" marR="0" lvl="0" indent="0" algn="l" rtl="0">
              <a:lnSpc>
                <a:spcPct val="100000"/>
              </a:lnSpc>
              <a:spcBef>
                <a:spcPts val="0"/>
              </a:spcBef>
              <a:spcAft>
                <a:spcPts val="0"/>
              </a:spcAft>
              <a:buNone/>
            </a:pPr>
            <a:r>
              <a:rPr lang="en" sz="1600">
                <a:solidFill>
                  <a:schemeClr val="lt1"/>
                </a:solidFill>
                <a:latin typeface="Bitter"/>
                <a:ea typeface="Bitter"/>
                <a:cs typeface="Bitter"/>
                <a:sym typeface="Bitter"/>
              </a:rPr>
              <a:t>   2025	</a:t>
            </a:r>
            <a:endParaRPr sz="1600">
              <a:solidFill>
                <a:schemeClr val="lt1"/>
              </a:solidFill>
              <a:latin typeface="Bitter"/>
              <a:ea typeface="Bitter"/>
              <a:cs typeface="Bitter"/>
              <a:sym typeface="Bitter"/>
            </a:endParaRPr>
          </a:p>
        </p:txBody>
      </p:sp>
      <p:sp>
        <p:nvSpPr>
          <p:cNvPr id="86" name="Google Shape;86;p16"/>
          <p:cNvSpPr/>
          <p:nvPr/>
        </p:nvSpPr>
        <p:spPr>
          <a:xfrm>
            <a:off x="2968801" y="2222575"/>
            <a:ext cx="1281300" cy="1248600"/>
          </a:xfrm>
          <a:prstGeom prst="homePlate">
            <a:avLst>
              <a:gd name="adj" fmla="val 32030"/>
            </a:avLst>
          </a:prstGeom>
          <a:solidFill>
            <a:schemeClr val="accent3"/>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lvl="0" indent="0" algn="l" rtl="0">
              <a:spcBef>
                <a:spcPts val="0"/>
              </a:spcBef>
              <a:spcAft>
                <a:spcPts val="0"/>
              </a:spcAft>
              <a:buNone/>
            </a:pPr>
            <a:r>
              <a:rPr lang="en" sz="1200">
                <a:solidFill>
                  <a:schemeClr val="lt1"/>
                </a:solidFill>
                <a:latin typeface="Bitter"/>
                <a:ea typeface="Bitter"/>
                <a:cs typeface="Bitter"/>
                <a:sym typeface="Bitter"/>
              </a:rPr>
              <a:t>Fall/</a:t>
            </a:r>
            <a:endParaRPr sz="1200">
              <a:solidFill>
                <a:schemeClr val="lt1"/>
              </a:solidFill>
              <a:latin typeface="Bitter"/>
              <a:ea typeface="Bitter"/>
              <a:cs typeface="Bitter"/>
              <a:sym typeface="Bitter"/>
            </a:endParaRPr>
          </a:p>
          <a:p>
            <a:pPr marL="0" marR="0" lvl="0" indent="0" algn="l" rtl="0">
              <a:lnSpc>
                <a:spcPct val="100000"/>
              </a:lnSpc>
              <a:spcBef>
                <a:spcPts val="0"/>
              </a:spcBef>
              <a:spcAft>
                <a:spcPts val="0"/>
              </a:spcAft>
              <a:buNone/>
            </a:pPr>
            <a:r>
              <a:rPr lang="en" sz="1200">
                <a:solidFill>
                  <a:schemeClr val="lt1"/>
                </a:solidFill>
                <a:latin typeface="Bitter"/>
                <a:ea typeface="Bitter"/>
                <a:cs typeface="Bitter"/>
                <a:sym typeface="Bitter"/>
              </a:rPr>
              <a:t>Winter</a:t>
            </a:r>
            <a:endParaRPr sz="1200">
              <a:solidFill>
                <a:schemeClr val="lt1"/>
              </a:solidFill>
              <a:latin typeface="Bitter"/>
              <a:ea typeface="Bitter"/>
              <a:cs typeface="Bitter"/>
              <a:sym typeface="Bitter"/>
            </a:endParaRPr>
          </a:p>
          <a:p>
            <a:pPr marL="0" marR="0" lvl="0" indent="0" algn="l" rtl="0">
              <a:lnSpc>
                <a:spcPct val="100000"/>
              </a:lnSpc>
              <a:spcBef>
                <a:spcPts val="0"/>
              </a:spcBef>
              <a:spcAft>
                <a:spcPts val="0"/>
              </a:spcAft>
              <a:buNone/>
            </a:pPr>
            <a:r>
              <a:rPr lang="en" sz="1100">
                <a:solidFill>
                  <a:schemeClr val="lt1"/>
                </a:solidFill>
                <a:latin typeface="Bitter"/>
                <a:ea typeface="Bitter"/>
                <a:cs typeface="Bitter"/>
                <a:sym typeface="Bitter"/>
              </a:rPr>
              <a:t>Materials</a:t>
            </a:r>
            <a:endParaRPr sz="1100">
              <a:solidFill>
                <a:schemeClr val="lt1"/>
              </a:solidFill>
              <a:latin typeface="Bitter"/>
              <a:ea typeface="Bitter"/>
              <a:cs typeface="Bitter"/>
              <a:sym typeface="Bitter"/>
            </a:endParaRPr>
          </a:p>
          <a:p>
            <a:pPr marL="0" marR="0" lvl="0" indent="0" algn="l" rtl="0">
              <a:lnSpc>
                <a:spcPct val="100000"/>
              </a:lnSpc>
              <a:spcBef>
                <a:spcPts val="0"/>
              </a:spcBef>
              <a:spcAft>
                <a:spcPts val="0"/>
              </a:spcAft>
              <a:buNone/>
            </a:pPr>
            <a:r>
              <a:rPr lang="en" sz="1100">
                <a:solidFill>
                  <a:schemeClr val="lt1"/>
                </a:solidFill>
                <a:latin typeface="Bitter"/>
                <a:ea typeface="Bitter"/>
                <a:cs typeface="Bitter"/>
                <a:sym typeface="Bitter"/>
              </a:rPr>
              <a:t>Exploration</a:t>
            </a:r>
            <a:endParaRPr sz="900">
              <a:solidFill>
                <a:schemeClr val="lt1"/>
              </a:solidFill>
              <a:latin typeface="Bitter"/>
              <a:ea typeface="Bitter"/>
              <a:cs typeface="Bitter"/>
              <a:sym typeface="Bitter"/>
            </a:endParaRPr>
          </a:p>
        </p:txBody>
      </p:sp>
      <p:sp>
        <p:nvSpPr>
          <p:cNvPr id="87" name="Google Shape;87;p16"/>
          <p:cNvSpPr/>
          <p:nvPr/>
        </p:nvSpPr>
        <p:spPr>
          <a:xfrm>
            <a:off x="2179325" y="2222575"/>
            <a:ext cx="927000" cy="1248600"/>
          </a:xfrm>
          <a:prstGeom prst="homePlate">
            <a:avLst>
              <a:gd name="adj" fmla="val 32030"/>
            </a:avLst>
          </a:prstGeom>
          <a:solidFill>
            <a:schemeClr val="accent3"/>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lvl="0" indent="0" algn="l" rtl="0">
              <a:spcBef>
                <a:spcPts val="0"/>
              </a:spcBef>
              <a:spcAft>
                <a:spcPts val="0"/>
              </a:spcAft>
              <a:buNone/>
            </a:pPr>
            <a:r>
              <a:rPr lang="en" sz="1200">
                <a:solidFill>
                  <a:schemeClr val="lt1"/>
                </a:solidFill>
                <a:latin typeface="Bitter"/>
                <a:ea typeface="Bitter"/>
                <a:cs typeface="Bitter"/>
                <a:sym typeface="Bitter"/>
              </a:rPr>
              <a:t>Fall/</a:t>
            </a:r>
            <a:endParaRPr sz="1200">
              <a:solidFill>
                <a:schemeClr val="lt1"/>
              </a:solidFill>
              <a:latin typeface="Bitter"/>
              <a:ea typeface="Bitter"/>
              <a:cs typeface="Bitter"/>
              <a:sym typeface="Bitter"/>
            </a:endParaRPr>
          </a:p>
          <a:p>
            <a:pPr marL="0" lvl="0" indent="0" algn="l" rtl="0">
              <a:spcBef>
                <a:spcPts val="0"/>
              </a:spcBef>
              <a:spcAft>
                <a:spcPts val="0"/>
              </a:spcAft>
              <a:buNone/>
            </a:pPr>
            <a:r>
              <a:rPr lang="en" sz="1200">
                <a:solidFill>
                  <a:schemeClr val="lt1"/>
                </a:solidFill>
                <a:latin typeface="Bitter"/>
                <a:ea typeface="Bitter"/>
                <a:cs typeface="Bitter"/>
                <a:sym typeface="Bitter"/>
              </a:rPr>
              <a:t>Winter</a:t>
            </a:r>
            <a:endParaRPr sz="1200">
              <a:solidFill>
                <a:schemeClr val="lt1"/>
              </a:solidFill>
              <a:latin typeface="Bitter"/>
              <a:ea typeface="Bitter"/>
              <a:cs typeface="Bitter"/>
              <a:sym typeface="Bitter"/>
            </a:endParaRPr>
          </a:p>
          <a:p>
            <a:pPr marL="0" marR="0" lvl="0" indent="0" algn="l" rtl="0">
              <a:lnSpc>
                <a:spcPct val="100000"/>
              </a:lnSpc>
              <a:spcBef>
                <a:spcPts val="0"/>
              </a:spcBef>
              <a:spcAft>
                <a:spcPts val="0"/>
              </a:spcAft>
              <a:buNone/>
            </a:pPr>
            <a:r>
              <a:rPr lang="en" sz="1600">
                <a:solidFill>
                  <a:schemeClr val="lt1"/>
                </a:solidFill>
                <a:latin typeface="Bitter"/>
                <a:ea typeface="Bitter"/>
                <a:cs typeface="Bitter"/>
                <a:sym typeface="Bitter"/>
              </a:rPr>
              <a:t>2024</a:t>
            </a:r>
            <a:r>
              <a:rPr lang="en" sz="1200">
                <a:solidFill>
                  <a:schemeClr val="lt1"/>
                </a:solidFill>
                <a:latin typeface="Bitter"/>
                <a:ea typeface="Bitter"/>
                <a:cs typeface="Bitter"/>
                <a:sym typeface="Bitter"/>
              </a:rPr>
              <a:t>	</a:t>
            </a:r>
            <a:endParaRPr sz="1200">
              <a:solidFill>
                <a:schemeClr val="lt1"/>
              </a:solidFill>
              <a:latin typeface="Bitter"/>
              <a:ea typeface="Bitter"/>
              <a:cs typeface="Bitter"/>
              <a:sym typeface="Bitter"/>
            </a:endParaRPr>
          </a:p>
        </p:txBody>
      </p:sp>
      <p:sp>
        <p:nvSpPr>
          <p:cNvPr id="88" name="Google Shape;88;p16"/>
          <p:cNvSpPr/>
          <p:nvPr/>
        </p:nvSpPr>
        <p:spPr>
          <a:xfrm>
            <a:off x="893675" y="2222550"/>
            <a:ext cx="1504200" cy="1248600"/>
          </a:xfrm>
          <a:prstGeom prst="homePlate">
            <a:avLst>
              <a:gd name="adj" fmla="val 32030"/>
            </a:avLst>
          </a:prstGeom>
          <a:solidFill>
            <a:schemeClr val="accent2"/>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200">
                <a:solidFill>
                  <a:schemeClr val="lt1"/>
                </a:solidFill>
                <a:latin typeface="Bitter"/>
                <a:ea typeface="Bitter"/>
                <a:cs typeface="Bitter"/>
                <a:sym typeface="Bitter"/>
              </a:rPr>
              <a:t>Spring/Fall </a:t>
            </a:r>
            <a:r>
              <a:rPr lang="en" sz="1600">
                <a:solidFill>
                  <a:schemeClr val="lt1"/>
                </a:solidFill>
                <a:latin typeface="Bitter"/>
                <a:ea typeface="Bitter"/>
                <a:cs typeface="Bitter"/>
                <a:sym typeface="Bitter"/>
              </a:rPr>
              <a:t>2024</a:t>
            </a:r>
            <a:endParaRPr sz="1600">
              <a:solidFill>
                <a:schemeClr val="lt1"/>
              </a:solidFill>
              <a:latin typeface="Bitter"/>
              <a:ea typeface="Bitter"/>
              <a:cs typeface="Bitter"/>
              <a:sym typeface="Bitter"/>
            </a:endParaRPr>
          </a:p>
          <a:p>
            <a:pPr marL="0" marR="0" lvl="0" indent="0" algn="l" rtl="0">
              <a:lnSpc>
                <a:spcPct val="100000"/>
              </a:lnSpc>
              <a:spcBef>
                <a:spcPts val="0"/>
              </a:spcBef>
              <a:spcAft>
                <a:spcPts val="0"/>
              </a:spcAft>
              <a:buNone/>
            </a:pPr>
            <a:r>
              <a:rPr lang="en" sz="1600">
                <a:solidFill>
                  <a:schemeClr val="lt1"/>
                </a:solidFill>
                <a:latin typeface="Bitter"/>
                <a:ea typeface="Bitter"/>
                <a:cs typeface="Bitter"/>
                <a:sym typeface="Bitter"/>
              </a:rPr>
              <a:t>Current Reality &amp; Vision</a:t>
            </a:r>
            <a:endParaRPr sz="1600">
              <a:solidFill>
                <a:schemeClr val="lt1"/>
              </a:solidFill>
              <a:latin typeface="Bitter"/>
              <a:ea typeface="Bitter"/>
              <a:cs typeface="Bitter"/>
              <a:sym typeface="Bitter"/>
            </a:endParaRPr>
          </a:p>
        </p:txBody>
      </p:sp>
      <p:cxnSp>
        <p:nvCxnSpPr>
          <p:cNvPr id="89" name="Google Shape;89;p16"/>
          <p:cNvCxnSpPr/>
          <p:nvPr/>
        </p:nvCxnSpPr>
        <p:spPr>
          <a:xfrm rot="10800000">
            <a:off x="1335423" y="904631"/>
            <a:ext cx="12300" cy="1342500"/>
          </a:xfrm>
          <a:prstGeom prst="straightConnector1">
            <a:avLst/>
          </a:prstGeom>
          <a:noFill/>
          <a:ln w="9525" cap="flat" cmpd="sng">
            <a:solidFill>
              <a:schemeClr val="dk1"/>
            </a:solidFill>
            <a:prstDash val="solid"/>
            <a:round/>
            <a:headEnd type="oval" w="med" len="med"/>
            <a:tailEnd type="oval" w="med" len="med"/>
          </a:ln>
        </p:spPr>
      </p:cxnSp>
      <p:sp>
        <p:nvSpPr>
          <p:cNvPr id="90" name="Google Shape;90;p16"/>
          <p:cNvSpPr txBox="1"/>
          <p:nvPr/>
        </p:nvSpPr>
        <p:spPr>
          <a:xfrm>
            <a:off x="678550" y="615175"/>
            <a:ext cx="68736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 sz="2100" b="1">
                <a:solidFill>
                  <a:schemeClr val="accent2"/>
                </a:solidFill>
                <a:latin typeface="Bitter"/>
                <a:ea typeface="Bitter"/>
                <a:cs typeface="Bitter"/>
                <a:sym typeface="Bitter"/>
              </a:rPr>
              <a:t>Create Committee, Look at Current Reality and Vision</a:t>
            </a:r>
            <a:endParaRPr sz="2100" b="1">
              <a:solidFill>
                <a:schemeClr val="accent2"/>
              </a:solidFill>
              <a:latin typeface="Bitter"/>
              <a:ea typeface="Bitter"/>
              <a:cs typeface="Bitter"/>
              <a:sym typeface="Bitter"/>
            </a:endParaRPr>
          </a:p>
          <a:p>
            <a:pPr marL="0" marR="0" lvl="0" indent="0" algn="l" rtl="0">
              <a:lnSpc>
                <a:spcPct val="100000"/>
              </a:lnSpc>
              <a:spcBef>
                <a:spcPts val="0"/>
              </a:spcBef>
              <a:spcAft>
                <a:spcPts val="0"/>
              </a:spcAft>
              <a:buNone/>
            </a:pPr>
            <a:endParaRPr sz="1700">
              <a:solidFill>
                <a:schemeClr val="dk1"/>
              </a:solidFill>
              <a:latin typeface="Bitter"/>
              <a:ea typeface="Bitter"/>
              <a:cs typeface="Bitter"/>
              <a:sym typeface="Bitter"/>
            </a:endParaRPr>
          </a:p>
        </p:txBody>
      </p:sp>
      <p:cxnSp>
        <p:nvCxnSpPr>
          <p:cNvPr id="91" name="Google Shape;91;p16"/>
          <p:cNvCxnSpPr/>
          <p:nvPr/>
        </p:nvCxnSpPr>
        <p:spPr>
          <a:xfrm rot="10800000">
            <a:off x="2513022" y="1288931"/>
            <a:ext cx="1500" cy="958200"/>
          </a:xfrm>
          <a:prstGeom prst="straightConnector1">
            <a:avLst/>
          </a:prstGeom>
          <a:noFill/>
          <a:ln w="9525" cap="flat" cmpd="sng">
            <a:solidFill>
              <a:schemeClr val="dk1"/>
            </a:solidFill>
            <a:prstDash val="solid"/>
            <a:round/>
            <a:headEnd type="oval" w="med" len="med"/>
            <a:tailEnd type="oval" w="med" len="med"/>
          </a:ln>
        </p:spPr>
      </p:cxnSp>
      <p:cxnSp>
        <p:nvCxnSpPr>
          <p:cNvPr id="92" name="Google Shape;92;p16"/>
          <p:cNvCxnSpPr/>
          <p:nvPr/>
        </p:nvCxnSpPr>
        <p:spPr>
          <a:xfrm rot="10800000" flipH="1">
            <a:off x="4336259" y="1708931"/>
            <a:ext cx="6900" cy="520800"/>
          </a:xfrm>
          <a:prstGeom prst="straightConnector1">
            <a:avLst/>
          </a:prstGeom>
          <a:noFill/>
          <a:ln w="9525" cap="flat" cmpd="sng">
            <a:solidFill>
              <a:schemeClr val="dk1"/>
            </a:solidFill>
            <a:prstDash val="solid"/>
            <a:round/>
            <a:headEnd type="oval" w="med" len="med"/>
            <a:tailEnd type="oval" w="med" len="med"/>
          </a:ln>
        </p:spPr>
      </p:cxnSp>
      <p:cxnSp>
        <p:nvCxnSpPr>
          <p:cNvPr id="93" name="Google Shape;93;p16"/>
          <p:cNvCxnSpPr/>
          <p:nvPr/>
        </p:nvCxnSpPr>
        <p:spPr>
          <a:xfrm rot="10800000" flipH="1">
            <a:off x="6879250" y="2000650"/>
            <a:ext cx="600" cy="361500"/>
          </a:xfrm>
          <a:prstGeom prst="straightConnector1">
            <a:avLst/>
          </a:prstGeom>
          <a:noFill/>
          <a:ln w="9525" cap="flat" cmpd="sng">
            <a:solidFill>
              <a:schemeClr val="dk1"/>
            </a:solidFill>
            <a:prstDash val="solid"/>
            <a:round/>
            <a:headEnd type="oval" w="med" len="med"/>
            <a:tailEnd type="oval" w="med" len="med"/>
          </a:ln>
        </p:spPr>
      </p:cxnSp>
      <p:sp>
        <p:nvSpPr>
          <p:cNvPr id="94" name="Google Shape;94;p16"/>
          <p:cNvSpPr txBox="1"/>
          <p:nvPr/>
        </p:nvSpPr>
        <p:spPr>
          <a:xfrm>
            <a:off x="1433850" y="1020725"/>
            <a:ext cx="59538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 sz="2100" b="1">
                <a:solidFill>
                  <a:schemeClr val="accent3"/>
                </a:solidFill>
                <a:latin typeface="Bitter"/>
                <a:ea typeface="Bitter"/>
                <a:cs typeface="Bitter"/>
                <a:sym typeface="Bitter"/>
              </a:rPr>
              <a:t>Professional Learning, Deep Study of Materials</a:t>
            </a:r>
            <a:endParaRPr sz="2100" b="1">
              <a:solidFill>
                <a:schemeClr val="accent3"/>
              </a:solidFill>
              <a:latin typeface="Bitter"/>
              <a:ea typeface="Bitter"/>
              <a:cs typeface="Bitter"/>
              <a:sym typeface="Bitter"/>
            </a:endParaRPr>
          </a:p>
          <a:p>
            <a:pPr marL="0" marR="0" lvl="0" indent="0" algn="l" rtl="0">
              <a:lnSpc>
                <a:spcPct val="100000"/>
              </a:lnSpc>
              <a:spcBef>
                <a:spcPts val="0"/>
              </a:spcBef>
              <a:spcAft>
                <a:spcPts val="0"/>
              </a:spcAft>
              <a:buNone/>
            </a:pPr>
            <a:endParaRPr sz="1700">
              <a:solidFill>
                <a:schemeClr val="dk1"/>
              </a:solidFill>
              <a:latin typeface="Bitter"/>
              <a:ea typeface="Bitter"/>
              <a:cs typeface="Bitter"/>
              <a:sym typeface="Bitter"/>
            </a:endParaRPr>
          </a:p>
        </p:txBody>
      </p:sp>
      <p:sp>
        <p:nvSpPr>
          <p:cNvPr id="95" name="Google Shape;95;p16"/>
          <p:cNvSpPr txBox="1"/>
          <p:nvPr/>
        </p:nvSpPr>
        <p:spPr>
          <a:xfrm>
            <a:off x="2983950" y="1418875"/>
            <a:ext cx="53319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 sz="2100" b="1">
                <a:solidFill>
                  <a:schemeClr val="accent4"/>
                </a:solidFill>
                <a:latin typeface="Bitter"/>
                <a:ea typeface="Bitter"/>
                <a:cs typeface="Bitter"/>
                <a:sym typeface="Bitter"/>
              </a:rPr>
              <a:t>Professional Learning aligned to Materials</a:t>
            </a:r>
            <a:endParaRPr sz="2100" b="1">
              <a:solidFill>
                <a:schemeClr val="accent4"/>
              </a:solidFill>
              <a:latin typeface="Bitter"/>
              <a:ea typeface="Bitter"/>
              <a:cs typeface="Bitter"/>
              <a:sym typeface="Bitter"/>
            </a:endParaRPr>
          </a:p>
          <a:p>
            <a:pPr marL="0" marR="0" lvl="0" indent="0" algn="l" rtl="0">
              <a:lnSpc>
                <a:spcPct val="100000"/>
              </a:lnSpc>
              <a:spcBef>
                <a:spcPts val="0"/>
              </a:spcBef>
              <a:spcAft>
                <a:spcPts val="0"/>
              </a:spcAft>
              <a:buNone/>
            </a:pPr>
            <a:endParaRPr sz="1700">
              <a:solidFill>
                <a:schemeClr val="dk1"/>
              </a:solidFill>
              <a:latin typeface="Bitter"/>
              <a:ea typeface="Bitter"/>
              <a:cs typeface="Bitter"/>
              <a:sym typeface="Bitter"/>
            </a:endParaRPr>
          </a:p>
        </p:txBody>
      </p:sp>
      <p:sp>
        <p:nvSpPr>
          <p:cNvPr id="96" name="Google Shape;96;p16"/>
          <p:cNvSpPr txBox="1"/>
          <p:nvPr/>
        </p:nvSpPr>
        <p:spPr>
          <a:xfrm>
            <a:off x="6393650" y="1644850"/>
            <a:ext cx="2550600" cy="3603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 sz="2100" b="1">
                <a:solidFill>
                  <a:schemeClr val="accent5"/>
                </a:solidFill>
                <a:latin typeface="Bitter"/>
                <a:ea typeface="Bitter"/>
                <a:cs typeface="Bitter"/>
                <a:sym typeface="Bitter"/>
              </a:rPr>
              <a:t>Full Adoption</a:t>
            </a:r>
            <a:endParaRPr sz="1700">
              <a:solidFill>
                <a:schemeClr val="dk1"/>
              </a:solidFill>
              <a:latin typeface="Bitter"/>
              <a:ea typeface="Bitter"/>
              <a:cs typeface="Bitter"/>
              <a:sym typeface="Bitter"/>
            </a:endParaRPr>
          </a:p>
        </p:txBody>
      </p:sp>
      <p:sp>
        <p:nvSpPr>
          <p:cNvPr id="97" name="Google Shape;97;p16"/>
          <p:cNvSpPr txBox="1">
            <a:spLocks noGrp="1"/>
          </p:cNvSpPr>
          <p:nvPr>
            <p:ph type="ctrTitle" idx="4294967295"/>
          </p:nvPr>
        </p:nvSpPr>
        <p:spPr>
          <a:xfrm>
            <a:off x="635700" y="3868200"/>
            <a:ext cx="7872600" cy="657600"/>
          </a:xfrm>
          <a:prstGeom prst="rect">
            <a:avLst/>
          </a:prstGeom>
          <a:solidFill>
            <a:schemeClr val="dk2"/>
          </a:solidFill>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3000">
                <a:solidFill>
                  <a:schemeClr val="dk1"/>
                </a:solidFill>
              </a:rPr>
              <a:t>Cedar Falls K-12 Science Curriculum Adoption</a:t>
            </a:r>
            <a:endParaRPr sz="30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7"/>
          <p:cNvSpPr txBox="1">
            <a:spLocks noGrp="1"/>
          </p:cNvSpPr>
          <p:nvPr>
            <p:ph type="title"/>
          </p:nvPr>
        </p:nvSpPr>
        <p:spPr>
          <a:xfrm>
            <a:off x="944975" y="328400"/>
            <a:ext cx="7172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solidFill>
                  <a:schemeClr val="dk2"/>
                </a:solidFill>
                <a:highlight>
                  <a:schemeClr val="lt1"/>
                </a:highlight>
              </a:rPr>
              <a:t>Cedar Falls</a:t>
            </a:r>
            <a:r>
              <a:rPr lang="en" sz="3200" i="1">
                <a:solidFill>
                  <a:schemeClr val="dk2"/>
                </a:solidFill>
                <a:highlight>
                  <a:schemeClr val="lt1"/>
                </a:highlight>
              </a:rPr>
              <a:t> </a:t>
            </a:r>
            <a:r>
              <a:rPr lang="en" sz="3200" b="1">
                <a:solidFill>
                  <a:srgbClr val="CC0000"/>
                </a:solidFill>
                <a:highlight>
                  <a:schemeClr val="lt1"/>
                </a:highlight>
              </a:rPr>
              <a:t>Science</a:t>
            </a:r>
            <a:r>
              <a:rPr lang="en" sz="3200">
                <a:solidFill>
                  <a:schemeClr val="dk2"/>
                </a:solidFill>
                <a:highlight>
                  <a:schemeClr val="lt1"/>
                </a:highlight>
              </a:rPr>
              <a:t> Vision Statement</a:t>
            </a:r>
            <a:endParaRPr sz="3200">
              <a:solidFill>
                <a:schemeClr val="dk2"/>
              </a:solidFill>
              <a:highlight>
                <a:schemeClr val="lt1"/>
              </a:highlight>
            </a:endParaRPr>
          </a:p>
          <a:p>
            <a:pPr marL="0" lvl="0" indent="0" algn="ctr" rtl="0">
              <a:spcBef>
                <a:spcPts val="0"/>
              </a:spcBef>
              <a:spcAft>
                <a:spcPts val="0"/>
              </a:spcAft>
              <a:buNone/>
            </a:pPr>
            <a:endParaRPr/>
          </a:p>
        </p:txBody>
      </p:sp>
      <p:sp>
        <p:nvSpPr>
          <p:cNvPr id="103" name="Google Shape;103;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
        <p:nvSpPr>
          <p:cNvPr id="104" name="Google Shape;104;p17"/>
          <p:cNvSpPr txBox="1"/>
          <p:nvPr/>
        </p:nvSpPr>
        <p:spPr>
          <a:xfrm>
            <a:off x="580200" y="1172525"/>
            <a:ext cx="7983600" cy="3137400"/>
          </a:xfrm>
          <a:prstGeom prst="rect">
            <a:avLst/>
          </a:prstGeom>
          <a:solidFill>
            <a:srgbClr val="434343"/>
          </a:solid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114300" lvl="0" indent="0" algn="l" rtl="0">
              <a:spcBef>
                <a:spcPts val="0"/>
              </a:spcBef>
              <a:spcAft>
                <a:spcPts val="0"/>
              </a:spcAft>
              <a:buNone/>
            </a:pPr>
            <a:r>
              <a:rPr lang="en" sz="2000" b="1" i="1">
                <a:solidFill>
                  <a:schemeClr val="lt1"/>
                </a:solidFill>
              </a:rPr>
              <a:t>"Our vision for science instruction in Cedar Falls is to…</a:t>
            </a:r>
            <a:endParaRPr sz="2000" b="1" i="1">
              <a:solidFill>
                <a:schemeClr val="lt1"/>
              </a:solidFill>
            </a:endParaRPr>
          </a:p>
          <a:p>
            <a:pPr marL="114300" lvl="0" indent="0" algn="l" rtl="0">
              <a:spcBef>
                <a:spcPts val="0"/>
              </a:spcBef>
              <a:spcAft>
                <a:spcPts val="0"/>
              </a:spcAft>
              <a:buNone/>
            </a:pPr>
            <a:endParaRPr sz="1500" i="1">
              <a:solidFill>
                <a:schemeClr val="lt1"/>
              </a:solidFill>
            </a:endParaRPr>
          </a:p>
          <a:p>
            <a:pPr marL="114300" lvl="0" indent="0" algn="ctr" rtl="0">
              <a:spcBef>
                <a:spcPts val="0"/>
              </a:spcBef>
              <a:spcAft>
                <a:spcPts val="0"/>
              </a:spcAft>
              <a:buNone/>
            </a:pPr>
            <a:r>
              <a:rPr lang="en" sz="2000" i="1">
                <a:solidFill>
                  <a:schemeClr val="lt1"/>
                </a:solidFill>
              </a:rPr>
              <a:t>deliver an engaging, standards-driven experience that prepares students for the future. Through hands-on learning, inquiry, and collaboration, we will inspire critical thinkers and problem-solvers equipped with real-world skills to make a meaningful impact on our community."</a:t>
            </a:r>
            <a:endParaRPr sz="2000" b="1">
              <a:solidFill>
                <a:schemeClr val="lt1"/>
              </a:solidFill>
              <a:latin typeface="Indie Flower"/>
              <a:ea typeface="Indie Flower"/>
              <a:cs typeface="Indie Flower"/>
              <a:sym typeface="Indie Flowe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8"/>
          <p:cNvSpPr txBox="1">
            <a:spLocks noGrp="1"/>
          </p:cNvSpPr>
          <p:nvPr>
            <p:ph type="title"/>
          </p:nvPr>
        </p:nvSpPr>
        <p:spPr>
          <a:xfrm>
            <a:off x="985800" y="229275"/>
            <a:ext cx="7172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solidFill>
                  <a:schemeClr val="dk2"/>
                </a:solidFill>
                <a:highlight>
                  <a:schemeClr val="lt1"/>
                </a:highlight>
              </a:rPr>
              <a:t>Cedar Falls</a:t>
            </a:r>
            <a:r>
              <a:rPr lang="en" sz="3200" i="1">
                <a:solidFill>
                  <a:schemeClr val="dk2"/>
                </a:solidFill>
                <a:highlight>
                  <a:schemeClr val="lt1"/>
                </a:highlight>
              </a:rPr>
              <a:t> </a:t>
            </a:r>
            <a:r>
              <a:rPr lang="en" sz="3200" b="1">
                <a:solidFill>
                  <a:srgbClr val="CC0000"/>
                </a:solidFill>
                <a:highlight>
                  <a:schemeClr val="lt1"/>
                </a:highlight>
              </a:rPr>
              <a:t>Science</a:t>
            </a:r>
            <a:r>
              <a:rPr lang="en" sz="3200">
                <a:solidFill>
                  <a:schemeClr val="dk2"/>
                </a:solidFill>
                <a:highlight>
                  <a:schemeClr val="lt1"/>
                </a:highlight>
              </a:rPr>
              <a:t> Team Promise</a:t>
            </a:r>
            <a:endParaRPr sz="3200">
              <a:solidFill>
                <a:schemeClr val="dk2"/>
              </a:solidFill>
              <a:highlight>
                <a:schemeClr val="lt1"/>
              </a:highlight>
            </a:endParaRPr>
          </a:p>
          <a:p>
            <a:pPr marL="0" lvl="0" indent="0" algn="ctr" rtl="0">
              <a:spcBef>
                <a:spcPts val="0"/>
              </a:spcBef>
              <a:spcAft>
                <a:spcPts val="0"/>
              </a:spcAft>
              <a:buNone/>
            </a:pPr>
            <a:endParaRPr/>
          </a:p>
        </p:txBody>
      </p:sp>
      <p:sp>
        <p:nvSpPr>
          <p:cNvPr id="110" name="Google Shape;11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
        <p:nvSpPr>
          <p:cNvPr id="111" name="Google Shape;111;p18"/>
          <p:cNvSpPr txBox="1"/>
          <p:nvPr/>
        </p:nvSpPr>
        <p:spPr>
          <a:xfrm>
            <a:off x="580200" y="915900"/>
            <a:ext cx="7983600" cy="3481500"/>
          </a:xfrm>
          <a:prstGeom prst="rect">
            <a:avLst/>
          </a:prstGeom>
          <a:solidFill>
            <a:srgbClr val="434343"/>
          </a:solid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None/>
            </a:pPr>
            <a:r>
              <a:rPr lang="en" sz="2000" i="1">
                <a:solidFill>
                  <a:schemeClr val="lt1"/>
                </a:solidFill>
              </a:rPr>
              <a:t>As a member of this team and a representative of the educators I serve, I will use this rubric to ensure that the materials align with high-quality instructional practices, are grounded in evidence-based NGSS (Iowa Standards), and promote equitable learning opportunities for all students. I will remain objective, free of bias, and open to diverse viewpoints, evaluating the materials through the lens of accuracy, inclusivity, and relevance to the needs of all learners. My goal is to support a science education that advances the </a:t>
            </a:r>
            <a:endParaRPr sz="2000" i="1">
              <a:solidFill>
                <a:schemeClr val="lt1"/>
              </a:solidFill>
            </a:endParaRPr>
          </a:p>
          <a:p>
            <a:pPr marL="0" marR="0" lvl="0" indent="0" algn="ctr" rtl="0">
              <a:lnSpc>
                <a:spcPct val="115000"/>
              </a:lnSpc>
              <a:spcBef>
                <a:spcPts val="0"/>
              </a:spcBef>
              <a:spcAft>
                <a:spcPts val="0"/>
              </a:spcAft>
              <a:buClr>
                <a:schemeClr val="dk1"/>
              </a:buClr>
              <a:buSzPts val="1100"/>
              <a:buFont typeface="Arial"/>
              <a:buNone/>
            </a:pPr>
            <a:r>
              <a:rPr lang="en" sz="2000" i="1">
                <a:solidFill>
                  <a:schemeClr val="lt1"/>
                </a:solidFill>
              </a:rPr>
              <a:t>Cedar Falls Vision for Science.</a:t>
            </a:r>
            <a:endParaRPr sz="2000" b="1" i="1">
              <a:solidFill>
                <a:schemeClr val="lt1"/>
              </a:solidFill>
              <a:latin typeface="Indie Flower"/>
              <a:ea typeface="Indie Flower"/>
              <a:cs typeface="Indie Flower"/>
              <a:sym typeface="Indie Flowe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9"/>
          <p:cNvSpPr txBox="1">
            <a:spLocks noGrp="1"/>
          </p:cNvSpPr>
          <p:nvPr>
            <p:ph type="title"/>
          </p:nvPr>
        </p:nvSpPr>
        <p:spPr>
          <a:xfrm>
            <a:off x="323375" y="197525"/>
            <a:ext cx="5512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600">
                <a:solidFill>
                  <a:schemeClr val="dk2"/>
                </a:solidFill>
              </a:rPr>
              <a:t>The Science Committee </a:t>
            </a:r>
            <a:endParaRPr sz="3600">
              <a:solidFill>
                <a:schemeClr val="dk2"/>
              </a:solidFill>
            </a:endParaRPr>
          </a:p>
        </p:txBody>
      </p:sp>
      <p:sp>
        <p:nvSpPr>
          <p:cNvPr id="117" name="Google Shape;117;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pic>
        <p:nvPicPr>
          <p:cNvPr id="118" name="Google Shape;118;p19"/>
          <p:cNvPicPr preferRelativeResize="0"/>
          <p:nvPr/>
        </p:nvPicPr>
        <p:blipFill>
          <a:blip r:embed="rId3">
            <a:alphaModFix/>
          </a:blip>
          <a:stretch>
            <a:fillRect/>
          </a:stretch>
        </p:blipFill>
        <p:spPr>
          <a:xfrm>
            <a:off x="6640675" y="517500"/>
            <a:ext cx="2195800" cy="2195800"/>
          </a:xfrm>
          <a:prstGeom prst="rect">
            <a:avLst/>
          </a:prstGeom>
          <a:noFill/>
          <a:ln w="38100" cap="flat" cmpd="sng">
            <a:solidFill>
              <a:schemeClr val="accent5"/>
            </a:solidFill>
            <a:prstDash val="solid"/>
            <a:round/>
            <a:headEnd type="none" w="sm" len="sm"/>
            <a:tailEnd type="none" w="sm" len="sm"/>
          </a:ln>
        </p:spPr>
      </p:pic>
      <p:graphicFrame>
        <p:nvGraphicFramePr>
          <p:cNvPr id="119" name="Google Shape;119;p19"/>
          <p:cNvGraphicFramePr/>
          <p:nvPr/>
        </p:nvGraphicFramePr>
        <p:xfrm>
          <a:off x="146125" y="874063"/>
          <a:ext cx="6194000" cy="3817500"/>
        </p:xfrm>
        <a:graphic>
          <a:graphicData uri="http://schemas.openxmlformats.org/drawingml/2006/table">
            <a:tbl>
              <a:tblPr>
                <a:noFill/>
                <a:tableStyleId>{DEFAA17F-8643-4679-9DF4-942766F3722D}</a:tableStyleId>
              </a:tblPr>
              <a:tblGrid>
                <a:gridCol w="3081250"/>
                <a:gridCol w="3112750"/>
              </a:tblGrid>
              <a:tr h="381000">
                <a:tc gridSpan="2">
                  <a:txBody>
                    <a:bodyPr/>
                    <a:lstStyle/>
                    <a:p>
                      <a:pPr marL="0" lvl="0" indent="0" algn="ctr" rtl="0">
                        <a:spcBef>
                          <a:spcPts val="0"/>
                        </a:spcBef>
                        <a:spcAft>
                          <a:spcPts val="0"/>
                        </a:spcAft>
                        <a:buNone/>
                      </a:pPr>
                      <a:r>
                        <a:rPr lang="en" b="1">
                          <a:solidFill>
                            <a:schemeClr val="lt1"/>
                          </a:solidFill>
                        </a:rPr>
                        <a:t>Secondary </a:t>
                      </a:r>
                      <a:endParaRPr b="1">
                        <a:solidFill>
                          <a:schemeClr val="lt1"/>
                        </a:solidFill>
                      </a:endParaRPr>
                    </a:p>
                  </a:txBody>
                  <a:tcPr marL="91425" marR="91425" marT="91425" marB="91425">
                    <a:lnL w="38100" cap="flat" cmpd="sng">
                      <a:solidFill>
                        <a:schemeClr val="accent4"/>
                      </a:solidFill>
                      <a:prstDash val="solid"/>
                      <a:round/>
                      <a:headEnd type="none" w="sm" len="sm"/>
                      <a:tailEnd type="none" w="sm" len="sm"/>
                    </a:lnL>
                    <a:lnR w="38100" cap="flat" cmpd="sng">
                      <a:solidFill>
                        <a:schemeClr val="accent4"/>
                      </a:solidFill>
                      <a:prstDash val="solid"/>
                      <a:round/>
                      <a:headEnd type="none" w="sm" len="sm"/>
                      <a:tailEnd type="none" w="sm" len="sm"/>
                    </a:lnR>
                    <a:lnT w="38100" cap="flat" cmpd="sng">
                      <a:solidFill>
                        <a:schemeClr val="accent4"/>
                      </a:solidFill>
                      <a:prstDash val="solid"/>
                      <a:round/>
                      <a:headEnd type="none" w="sm" len="sm"/>
                      <a:tailEnd type="none" w="sm" len="sm"/>
                    </a:lnT>
                    <a:lnB w="38100" cap="flat" cmpd="sng">
                      <a:solidFill>
                        <a:schemeClr val="accent4"/>
                      </a:solidFill>
                      <a:prstDash val="solid"/>
                      <a:round/>
                      <a:headEnd type="none" w="sm" len="sm"/>
                      <a:tailEnd type="none" w="sm" len="sm"/>
                    </a:lnB>
                    <a:solidFill>
                      <a:schemeClr val="dk2"/>
                    </a:solidFill>
                  </a:tcPr>
                </a:tc>
                <a:tc hMerge="1">
                  <a:txBody>
                    <a:bodyPr/>
                    <a:lstStyle/>
                    <a:p>
                      <a:endParaRPr lang="en-US"/>
                    </a:p>
                  </a:txBody>
                  <a:tcPr/>
                </a:tc>
              </a:tr>
              <a:tr h="381000">
                <a:tc>
                  <a:txBody>
                    <a:bodyPr/>
                    <a:lstStyle/>
                    <a:p>
                      <a:pPr marL="457200" lvl="0" indent="-311150" algn="l" rtl="0">
                        <a:lnSpc>
                          <a:spcPct val="130000"/>
                        </a:lnSpc>
                        <a:spcBef>
                          <a:spcPts val="0"/>
                        </a:spcBef>
                        <a:spcAft>
                          <a:spcPts val="0"/>
                        </a:spcAft>
                        <a:buClr>
                          <a:schemeClr val="dk1"/>
                        </a:buClr>
                        <a:buSzPts val="1300"/>
                        <a:buChar char="-"/>
                      </a:pPr>
                      <a:r>
                        <a:rPr lang="en" sz="1300">
                          <a:solidFill>
                            <a:schemeClr val="dk1"/>
                          </a:solidFill>
                        </a:rPr>
                        <a:t>Secondary Principal</a:t>
                      </a:r>
                      <a:endParaRPr sz="1300">
                        <a:solidFill>
                          <a:schemeClr val="dk1"/>
                        </a:solidFill>
                      </a:endParaRPr>
                    </a:p>
                    <a:p>
                      <a:pPr marL="457200" lvl="0" indent="-311150" algn="l" rtl="0">
                        <a:lnSpc>
                          <a:spcPct val="130000"/>
                        </a:lnSpc>
                        <a:spcBef>
                          <a:spcPts val="0"/>
                        </a:spcBef>
                        <a:spcAft>
                          <a:spcPts val="0"/>
                        </a:spcAft>
                        <a:buClr>
                          <a:schemeClr val="dk1"/>
                        </a:buClr>
                        <a:buSzPts val="1300"/>
                        <a:buChar char="-"/>
                      </a:pPr>
                      <a:r>
                        <a:rPr lang="en" sz="1300">
                          <a:solidFill>
                            <a:schemeClr val="dk1"/>
                          </a:solidFill>
                        </a:rPr>
                        <a:t>Secondary Science Dept chairs</a:t>
                      </a:r>
                      <a:endParaRPr sz="1300">
                        <a:solidFill>
                          <a:schemeClr val="dk1"/>
                        </a:solidFill>
                      </a:endParaRPr>
                    </a:p>
                    <a:p>
                      <a:pPr marL="457200" lvl="0" indent="-311150" algn="l" rtl="0">
                        <a:lnSpc>
                          <a:spcPct val="130000"/>
                        </a:lnSpc>
                        <a:spcBef>
                          <a:spcPts val="0"/>
                        </a:spcBef>
                        <a:spcAft>
                          <a:spcPts val="0"/>
                        </a:spcAft>
                        <a:buClr>
                          <a:schemeClr val="dk1"/>
                        </a:buClr>
                        <a:buSzPts val="1300"/>
                        <a:buChar char="-"/>
                      </a:pPr>
                      <a:r>
                        <a:rPr lang="en" sz="1300">
                          <a:solidFill>
                            <a:schemeClr val="dk1"/>
                          </a:solidFill>
                        </a:rPr>
                        <a:t>Secondary Special Education</a:t>
                      </a:r>
                      <a:endParaRPr sz="1300">
                        <a:solidFill>
                          <a:schemeClr val="dk1"/>
                        </a:solidFill>
                      </a:endParaRPr>
                    </a:p>
                    <a:p>
                      <a:pPr marL="457200" lvl="0" indent="-311150" algn="l" rtl="0">
                        <a:lnSpc>
                          <a:spcPct val="130000"/>
                        </a:lnSpc>
                        <a:spcBef>
                          <a:spcPts val="0"/>
                        </a:spcBef>
                        <a:spcAft>
                          <a:spcPts val="0"/>
                        </a:spcAft>
                        <a:buClr>
                          <a:schemeClr val="dk1"/>
                        </a:buClr>
                        <a:buSzPts val="1300"/>
                        <a:buChar char="-"/>
                      </a:pPr>
                      <a:r>
                        <a:rPr lang="en" sz="1300">
                          <a:solidFill>
                            <a:schemeClr val="dk1"/>
                          </a:solidFill>
                        </a:rPr>
                        <a:t>Secondary Instructional Coach</a:t>
                      </a:r>
                      <a:endParaRPr sz="1300">
                        <a:solidFill>
                          <a:schemeClr val="dk1"/>
                        </a:solidFill>
                      </a:endParaRPr>
                    </a:p>
                  </a:txBody>
                  <a:tcPr marL="91425" marR="91425" marT="91425" marB="91425">
                    <a:lnL w="38100" cap="flat" cmpd="sng">
                      <a:solidFill>
                        <a:schemeClr val="accent4"/>
                      </a:solidFill>
                      <a:prstDash val="solid"/>
                      <a:round/>
                      <a:headEnd type="none" w="sm" len="sm"/>
                      <a:tailEnd type="none" w="sm" len="sm"/>
                    </a:lnL>
                    <a:lnR w="38100" cap="flat" cmpd="sng">
                      <a:solidFill>
                        <a:schemeClr val="accent4"/>
                      </a:solidFill>
                      <a:prstDash val="solid"/>
                      <a:round/>
                      <a:headEnd type="none" w="sm" len="sm"/>
                      <a:tailEnd type="none" w="sm" len="sm"/>
                    </a:lnR>
                    <a:lnT w="38100" cap="flat" cmpd="sng">
                      <a:solidFill>
                        <a:schemeClr val="accent4"/>
                      </a:solidFill>
                      <a:prstDash val="solid"/>
                      <a:round/>
                      <a:headEnd type="none" w="sm" len="sm"/>
                      <a:tailEnd type="none" w="sm" len="sm"/>
                    </a:lnT>
                    <a:lnB w="38100" cap="flat" cmpd="sng">
                      <a:solidFill>
                        <a:schemeClr val="accent4"/>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a:solidFill>
                            <a:schemeClr val="dk1"/>
                          </a:solidFill>
                        </a:rPr>
                        <a:t>Jason Wedgbury - Andy Beland, Lynn Griffin, Amanda Johnson, Jared Pirkl, Melisa Reilly, Jen Schultz, Rob Welter, Alicia Wrage, Kimberly Willmert</a:t>
                      </a:r>
                      <a:endParaRPr sz="1300">
                        <a:solidFill>
                          <a:schemeClr val="dk1"/>
                        </a:solidFill>
                      </a:endParaRPr>
                    </a:p>
                  </a:txBody>
                  <a:tcPr marL="91425" marR="91425" marT="91425" marB="91425">
                    <a:lnL w="38100" cap="flat" cmpd="sng">
                      <a:solidFill>
                        <a:schemeClr val="accent4"/>
                      </a:solidFill>
                      <a:prstDash val="solid"/>
                      <a:round/>
                      <a:headEnd type="none" w="sm" len="sm"/>
                      <a:tailEnd type="none" w="sm" len="sm"/>
                    </a:lnL>
                    <a:lnR w="38100" cap="flat" cmpd="sng">
                      <a:solidFill>
                        <a:schemeClr val="accent4"/>
                      </a:solidFill>
                      <a:prstDash val="solid"/>
                      <a:round/>
                      <a:headEnd type="none" w="sm" len="sm"/>
                      <a:tailEnd type="none" w="sm" len="sm"/>
                    </a:lnR>
                    <a:lnT w="38100" cap="flat" cmpd="sng">
                      <a:solidFill>
                        <a:schemeClr val="accent4"/>
                      </a:solidFill>
                      <a:prstDash val="solid"/>
                      <a:round/>
                      <a:headEnd type="none" w="sm" len="sm"/>
                      <a:tailEnd type="none" w="sm" len="sm"/>
                    </a:lnT>
                    <a:lnB w="38100" cap="flat" cmpd="sng">
                      <a:solidFill>
                        <a:schemeClr val="accent4"/>
                      </a:solidFill>
                      <a:prstDash val="solid"/>
                      <a:round/>
                      <a:headEnd type="none" w="sm" len="sm"/>
                      <a:tailEnd type="none" w="sm" len="sm"/>
                    </a:lnB>
                  </a:tcPr>
                </a:tc>
              </a:tr>
              <a:tr h="381000">
                <a:tc gridSpan="2">
                  <a:txBody>
                    <a:bodyPr/>
                    <a:lstStyle/>
                    <a:p>
                      <a:pPr marL="457200" lvl="0" indent="-228600" algn="ctr" rtl="0">
                        <a:lnSpc>
                          <a:spcPct val="130000"/>
                        </a:lnSpc>
                        <a:spcBef>
                          <a:spcPts val="0"/>
                        </a:spcBef>
                        <a:spcAft>
                          <a:spcPts val="600"/>
                        </a:spcAft>
                        <a:buNone/>
                      </a:pPr>
                      <a:r>
                        <a:rPr lang="en" sz="1500" b="1">
                          <a:solidFill>
                            <a:schemeClr val="lt1"/>
                          </a:solidFill>
                        </a:rPr>
                        <a:t>Elementary </a:t>
                      </a:r>
                      <a:endParaRPr sz="1500" b="1">
                        <a:solidFill>
                          <a:schemeClr val="lt1"/>
                        </a:solidFill>
                      </a:endParaRPr>
                    </a:p>
                  </a:txBody>
                  <a:tcPr marL="91425" marR="91425" marT="91425" marB="91425">
                    <a:lnL w="38100" cap="flat" cmpd="sng">
                      <a:solidFill>
                        <a:schemeClr val="accent4"/>
                      </a:solidFill>
                      <a:prstDash val="solid"/>
                      <a:round/>
                      <a:headEnd type="none" w="sm" len="sm"/>
                      <a:tailEnd type="none" w="sm" len="sm"/>
                    </a:lnL>
                    <a:lnR w="38100" cap="flat" cmpd="sng">
                      <a:solidFill>
                        <a:schemeClr val="accent4"/>
                      </a:solidFill>
                      <a:prstDash val="solid"/>
                      <a:round/>
                      <a:headEnd type="none" w="sm" len="sm"/>
                      <a:tailEnd type="none" w="sm" len="sm"/>
                    </a:lnR>
                    <a:lnT w="38100" cap="flat" cmpd="sng">
                      <a:solidFill>
                        <a:schemeClr val="accent4"/>
                      </a:solidFill>
                      <a:prstDash val="solid"/>
                      <a:round/>
                      <a:headEnd type="none" w="sm" len="sm"/>
                      <a:tailEnd type="none" w="sm" len="sm"/>
                    </a:lnT>
                    <a:lnB w="38100" cap="flat" cmpd="sng">
                      <a:solidFill>
                        <a:schemeClr val="accent4"/>
                      </a:solidFill>
                      <a:prstDash val="solid"/>
                      <a:round/>
                      <a:headEnd type="none" w="sm" len="sm"/>
                      <a:tailEnd type="none" w="sm" len="sm"/>
                    </a:lnB>
                    <a:solidFill>
                      <a:schemeClr val="dk2"/>
                    </a:solidFill>
                  </a:tcPr>
                </a:tc>
                <a:tc hMerge="1">
                  <a:txBody>
                    <a:bodyPr/>
                    <a:lstStyle/>
                    <a:p>
                      <a:endParaRPr lang="en-US"/>
                    </a:p>
                  </a:txBody>
                  <a:tcPr/>
                </a:tc>
              </a:tr>
              <a:tr h="381000">
                <a:tc>
                  <a:txBody>
                    <a:bodyPr/>
                    <a:lstStyle/>
                    <a:p>
                      <a:pPr marL="457200" lvl="0" indent="-311150" algn="l" rtl="0">
                        <a:lnSpc>
                          <a:spcPct val="130000"/>
                        </a:lnSpc>
                        <a:spcBef>
                          <a:spcPts val="0"/>
                        </a:spcBef>
                        <a:spcAft>
                          <a:spcPts val="0"/>
                        </a:spcAft>
                        <a:buClr>
                          <a:schemeClr val="dk1"/>
                        </a:buClr>
                        <a:buSzPts val="1300"/>
                        <a:buChar char="-"/>
                      </a:pPr>
                      <a:r>
                        <a:rPr lang="en" sz="1300">
                          <a:solidFill>
                            <a:schemeClr val="dk1"/>
                          </a:solidFill>
                        </a:rPr>
                        <a:t>Elementary Principal</a:t>
                      </a:r>
                      <a:endParaRPr sz="1300">
                        <a:solidFill>
                          <a:schemeClr val="dk1"/>
                        </a:solidFill>
                      </a:endParaRPr>
                    </a:p>
                    <a:p>
                      <a:pPr marL="457200" lvl="0" indent="-311150" algn="l" rtl="0">
                        <a:lnSpc>
                          <a:spcPct val="130000"/>
                        </a:lnSpc>
                        <a:spcBef>
                          <a:spcPts val="0"/>
                        </a:spcBef>
                        <a:spcAft>
                          <a:spcPts val="0"/>
                        </a:spcAft>
                        <a:buClr>
                          <a:schemeClr val="dk1"/>
                        </a:buClr>
                        <a:buSzPts val="1300"/>
                        <a:buChar char="-"/>
                      </a:pPr>
                      <a:r>
                        <a:rPr lang="en" sz="1300">
                          <a:solidFill>
                            <a:schemeClr val="dk1"/>
                          </a:solidFill>
                        </a:rPr>
                        <a:t>Elementary Building Representation (teachers)</a:t>
                      </a:r>
                      <a:endParaRPr sz="1300">
                        <a:solidFill>
                          <a:schemeClr val="dk1"/>
                        </a:solidFill>
                      </a:endParaRPr>
                    </a:p>
                    <a:p>
                      <a:pPr marL="457200" lvl="0" indent="-311150" algn="l" rtl="0">
                        <a:lnSpc>
                          <a:spcPct val="130000"/>
                        </a:lnSpc>
                        <a:spcBef>
                          <a:spcPts val="0"/>
                        </a:spcBef>
                        <a:spcAft>
                          <a:spcPts val="0"/>
                        </a:spcAft>
                        <a:buClr>
                          <a:schemeClr val="dk1"/>
                        </a:buClr>
                        <a:buSzPts val="1300"/>
                        <a:buChar char="-"/>
                      </a:pPr>
                      <a:r>
                        <a:rPr lang="en" sz="1300">
                          <a:solidFill>
                            <a:schemeClr val="dk1"/>
                          </a:solidFill>
                        </a:rPr>
                        <a:t>Elementary Grade Level Representation (teachers) </a:t>
                      </a:r>
                      <a:endParaRPr sz="1300">
                        <a:solidFill>
                          <a:schemeClr val="dk1"/>
                        </a:solidFill>
                      </a:endParaRPr>
                    </a:p>
                    <a:p>
                      <a:pPr marL="457200" lvl="0" indent="-311150" algn="l" rtl="0">
                        <a:lnSpc>
                          <a:spcPct val="130000"/>
                        </a:lnSpc>
                        <a:spcBef>
                          <a:spcPts val="0"/>
                        </a:spcBef>
                        <a:spcAft>
                          <a:spcPts val="0"/>
                        </a:spcAft>
                        <a:buClr>
                          <a:schemeClr val="dk1"/>
                        </a:buClr>
                        <a:buSzPts val="1300"/>
                        <a:buChar char="-"/>
                      </a:pPr>
                      <a:r>
                        <a:rPr lang="en" sz="1300">
                          <a:solidFill>
                            <a:schemeClr val="dk1"/>
                          </a:solidFill>
                        </a:rPr>
                        <a:t>Elementary Instructional Coach</a:t>
                      </a:r>
                      <a:endParaRPr sz="1300">
                        <a:solidFill>
                          <a:schemeClr val="dk1"/>
                        </a:solidFill>
                      </a:endParaRPr>
                    </a:p>
                  </a:txBody>
                  <a:tcPr marL="91425" marR="91425" marT="91425" marB="91425">
                    <a:lnL w="38100" cap="flat" cmpd="sng">
                      <a:solidFill>
                        <a:schemeClr val="accent4"/>
                      </a:solidFill>
                      <a:prstDash val="solid"/>
                      <a:round/>
                      <a:headEnd type="none" w="sm" len="sm"/>
                      <a:tailEnd type="none" w="sm" len="sm"/>
                    </a:lnL>
                    <a:lnR w="38100" cap="flat" cmpd="sng">
                      <a:solidFill>
                        <a:schemeClr val="accent4"/>
                      </a:solidFill>
                      <a:prstDash val="solid"/>
                      <a:round/>
                      <a:headEnd type="none" w="sm" len="sm"/>
                      <a:tailEnd type="none" w="sm" len="sm"/>
                    </a:lnR>
                    <a:lnT w="38100" cap="flat" cmpd="sng">
                      <a:solidFill>
                        <a:schemeClr val="accent4"/>
                      </a:solidFill>
                      <a:prstDash val="solid"/>
                      <a:round/>
                      <a:headEnd type="none" w="sm" len="sm"/>
                      <a:tailEnd type="none" w="sm" len="sm"/>
                    </a:lnT>
                  </a:tcPr>
                </a:tc>
                <a:tc>
                  <a:txBody>
                    <a:bodyPr/>
                    <a:lstStyle/>
                    <a:p>
                      <a:pPr marL="0" lvl="0" indent="0" algn="l" rtl="0">
                        <a:spcBef>
                          <a:spcPts val="0"/>
                        </a:spcBef>
                        <a:spcAft>
                          <a:spcPts val="0"/>
                        </a:spcAft>
                        <a:buClr>
                          <a:schemeClr val="dk1"/>
                        </a:buClr>
                        <a:buSzPts val="1100"/>
                        <a:buFont typeface="Arial"/>
                        <a:buNone/>
                      </a:pPr>
                      <a:r>
                        <a:rPr lang="en" sz="1300">
                          <a:solidFill>
                            <a:schemeClr val="dk1"/>
                          </a:solidFill>
                        </a:rPr>
                        <a:t>Jaymie Odell - Lexi Brown, Jane Cline,  Tonia Ferguson, Sarah Gould, Laura Kats, Sherri Larson, Jamie Moody, Kelly Pirkl, Staci Wilkinson</a:t>
                      </a:r>
                      <a:endParaRPr sz="1300">
                        <a:solidFill>
                          <a:schemeClr val="dk1"/>
                        </a:solidFill>
                      </a:endParaRPr>
                    </a:p>
                  </a:txBody>
                  <a:tcPr marL="91425" marR="91425" marT="91425" marB="91425">
                    <a:lnL w="38100" cap="flat" cmpd="sng">
                      <a:solidFill>
                        <a:schemeClr val="accent4"/>
                      </a:solidFill>
                      <a:prstDash val="solid"/>
                      <a:round/>
                      <a:headEnd type="none" w="sm" len="sm"/>
                      <a:tailEnd type="none" w="sm" len="sm"/>
                    </a:lnL>
                    <a:lnR w="38100" cap="flat" cmpd="sng">
                      <a:solidFill>
                        <a:schemeClr val="accent4"/>
                      </a:solidFill>
                      <a:prstDash val="solid"/>
                      <a:round/>
                      <a:headEnd type="none" w="sm" len="sm"/>
                      <a:tailEnd type="none" w="sm" len="sm"/>
                    </a:lnR>
                    <a:lnT w="38100" cap="flat" cmpd="sng">
                      <a:solidFill>
                        <a:schemeClr val="accent4"/>
                      </a:solidFill>
                      <a:prstDash val="solid"/>
                      <a:round/>
                      <a:headEnd type="none" w="sm" len="sm"/>
                      <a:tailEnd type="none" w="sm" len="sm"/>
                    </a:lnT>
                    <a:lnB w="38100" cap="flat" cmpd="sng">
                      <a:solidFill>
                        <a:schemeClr val="accent4"/>
                      </a:solidFill>
                      <a:prstDash val="solid"/>
                      <a:round/>
                      <a:headEnd type="none" w="sm" len="sm"/>
                      <a:tailEnd type="none" w="sm" len="sm"/>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0"/>
          <p:cNvSpPr txBox="1">
            <a:spLocks noGrp="1"/>
          </p:cNvSpPr>
          <p:nvPr>
            <p:ph type="title"/>
          </p:nvPr>
        </p:nvSpPr>
        <p:spPr>
          <a:xfrm>
            <a:off x="1802550" y="60125"/>
            <a:ext cx="55389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3600">
                <a:solidFill>
                  <a:schemeClr val="dk2"/>
                </a:solidFill>
              </a:rPr>
              <a:t>Iowa Science Standards</a:t>
            </a:r>
            <a:endParaRPr sz="3600">
              <a:solidFill>
                <a:schemeClr val="dk2"/>
              </a:solidFill>
            </a:endParaRPr>
          </a:p>
        </p:txBody>
      </p:sp>
      <p:sp>
        <p:nvSpPr>
          <p:cNvPr id="125" name="Google Shape;125;p20"/>
          <p:cNvSpPr txBox="1">
            <a:spLocks noGrp="1"/>
          </p:cNvSpPr>
          <p:nvPr>
            <p:ph type="body" idx="1"/>
          </p:nvPr>
        </p:nvSpPr>
        <p:spPr>
          <a:xfrm>
            <a:off x="619650" y="697325"/>
            <a:ext cx="7904700" cy="3828300"/>
          </a:xfrm>
          <a:prstGeom prst="rect">
            <a:avLst/>
          </a:prstGeom>
          <a:ln w="38100" cap="flat" cmpd="sng">
            <a:solidFill>
              <a:schemeClr val="accent5"/>
            </a:solidFill>
            <a:prstDash val="solid"/>
            <a:round/>
            <a:headEnd type="none" w="sm" len="sm"/>
            <a:tailEnd type="none" w="sm" len="sm"/>
          </a:ln>
        </p:spPr>
        <p:txBody>
          <a:bodyPr spcFirstLastPara="1" wrap="square" lIns="91425" tIns="91425" rIns="91425" bIns="91425" anchor="t" anchorCtr="0">
            <a:normAutofit fontScale="25000"/>
          </a:bodyPr>
          <a:lstStyle/>
          <a:p>
            <a:pPr marL="457200" lvl="0" indent="-330200" algn="l" rtl="0">
              <a:lnSpc>
                <a:spcPct val="150000"/>
              </a:lnSpc>
              <a:spcBef>
                <a:spcPts val="0"/>
              </a:spcBef>
              <a:spcAft>
                <a:spcPts val="0"/>
              </a:spcAft>
              <a:buSzPct val="100000"/>
              <a:buAutoNum type="arabicParenR"/>
            </a:pPr>
            <a:r>
              <a:rPr lang="en" sz="6400" b="1"/>
              <a:t>Standard Revision</a:t>
            </a:r>
            <a:endParaRPr sz="6400" b="1"/>
          </a:p>
          <a:p>
            <a:pPr marL="914400" lvl="1" indent="-330200" algn="l" rtl="0">
              <a:lnSpc>
                <a:spcPct val="150000"/>
              </a:lnSpc>
              <a:spcBef>
                <a:spcPts val="0"/>
              </a:spcBef>
              <a:spcAft>
                <a:spcPts val="0"/>
              </a:spcAft>
              <a:buSzPct val="100000"/>
              <a:buAutoNum type="alphaLcParenR"/>
            </a:pPr>
            <a:r>
              <a:rPr lang="en" sz="6400"/>
              <a:t>Cedar Falls Representation - Kimberly Wilmert (HS Biology)</a:t>
            </a:r>
            <a:endParaRPr sz="6400"/>
          </a:p>
          <a:p>
            <a:pPr marL="914400" lvl="1" indent="-330200" algn="l" rtl="0">
              <a:lnSpc>
                <a:spcPct val="150000"/>
              </a:lnSpc>
              <a:spcBef>
                <a:spcPts val="0"/>
              </a:spcBef>
              <a:spcAft>
                <a:spcPts val="0"/>
              </a:spcAft>
              <a:buSzPct val="100000"/>
              <a:buAutoNum type="alphaLcParenR"/>
            </a:pPr>
            <a:r>
              <a:rPr lang="en" sz="6400"/>
              <a:t>Proposal sent for Community feedback</a:t>
            </a:r>
            <a:endParaRPr sz="6400"/>
          </a:p>
          <a:p>
            <a:pPr marL="914400" lvl="1" indent="-330200" algn="l" rtl="0">
              <a:lnSpc>
                <a:spcPct val="150000"/>
              </a:lnSpc>
              <a:spcBef>
                <a:spcPts val="0"/>
              </a:spcBef>
              <a:spcAft>
                <a:spcPts val="0"/>
              </a:spcAft>
              <a:buSzPct val="100000"/>
              <a:buAutoNum type="alphaLcParenR"/>
            </a:pPr>
            <a:r>
              <a:rPr lang="en" sz="6400"/>
              <a:t>Final Decision: Late April</a:t>
            </a:r>
            <a:endParaRPr sz="6400"/>
          </a:p>
          <a:p>
            <a:pPr marL="457200" lvl="0" indent="-330200" algn="l" rtl="0">
              <a:lnSpc>
                <a:spcPct val="150000"/>
              </a:lnSpc>
              <a:spcBef>
                <a:spcPts val="1000"/>
              </a:spcBef>
              <a:spcAft>
                <a:spcPts val="0"/>
              </a:spcAft>
              <a:buSzPct val="100000"/>
              <a:buAutoNum type="arabicParenR"/>
            </a:pPr>
            <a:r>
              <a:rPr lang="en" sz="6400" b="1"/>
              <a:t>Standard Coherence</a:t>
            </a:r>
            <a:endParaRPr sz="6400" b="1"/>
          </a:p>
          <a:p>
            <a:pPr marL="914400" lvl="1" indent="-330200" algn="l" rtl="0">
              <a:spcBef>
                <a:spcPts val="0"/>
              </a:spcBef>
              <a:spcAft>
                <a:spcPts val="0"/>
              </a:spcAft>
              <a:buSzPct val="100000"/>
              <a:buAutoNum type="alphaLcParenR"/>
            </a:pPr>
            <a:r>
              <a:rPr lang="en" sz="6400"/>
              <a:t>Educators have the flexibility to arrange the standards in any order within a grade level/band to suit the needs of students and science programs.</a:t>
            </a:r>
            <a:endParaRPr sz="6400"/>
          </a:p>
          <a:p>
            <a:pPr marL="457200" lvl="0" indent="-330200" algn="l" rtl="0">
              <a:lnSpc>
                <a:spcPct val="150000"/>
              </a:lnSpc>
              <a:spcBef>
                <a:spcPts val="1000"/>
              </a:spcBef>
              <a:spcAft>
                <a:spcPts val="0"/>
              </a:spcAft>
              <a:buSzPct val="100000"/>
              <a:buAutoNum type="arabicParenR"/>
            </a:pPr>
            <a:r>
              <a:rPr lang="en" sz="6400" b="1"/>
              <a:t>Programming Consideration</a:t>
            </a:r>
            <a:endParaRPr sz="6400" b="1"/>
          </a:p>
          <a:p>
            <a:pPr marL="914400" lvl="1" indent="-330200" algn="l" rtl="0">
              <a:spcBef>
                <a:spcPts val="0"/>
              </a:spcBef>
              <a:spcAft>
                <a:spcPts val="0"/>
              </a:spcAft>
              <a:buSzPct val="100000"/>
              <a:buAutoNum type="alphaLcParenR"/>
            </a:pPr>
            <a:r>
              <a:rPr lang="en" sz="6400"/>
              <a:t>All standards are intended for all students so districts need to consider how this expectation might impact high school scope and sequence.</a:t>
            </a:r>
            <a:endParaRPr/>
          </a:p>
        </p:txBody>
      </p:sp>
      <p:sp>
        <p:nvSpPr>
          <p:cNvPr id="126" name="Google Shape;126;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pic>
        <p:nvPicPr>
          <p:cNvPr id="127" name="Google Shape;127;p20"/>
          <p:cNvPicPr preferRelativeResize="0"/>
          <p:nvPr/>
        </p:nvPicPr>
        <p:blipFill>
          <a:blip r:embed="rId3">
            <a:alphaModFix/>
          </a:blip>
          <a:stretch>
            <a:fillRect/>
          </a:stretch>
        </p:blipFill>
        <p:spPr>
          <a:xfrm>
            <a:off x="6047924" y="1551825"/>
            <a:ext cx="1869173" cy="10513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311700" y="3284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Data and Decision</a:t>
            </a:r>
            <a:endParaRPr>
              <a:solidFill>
                <a:schemeClr val="dk2"/>
              </a:solidFill>
            </a:endParaRPr>
          </a:p>
        </p:txBody>
      </p:sp>
      <p:graphicFrame>
        <p:nvGraphicFramePr>
          <p:cNvPr id="133" name="Google Shape;133;p21"/>
          <p:cNvGraphicFramePr/>
          <p:nvPr/>
        </p:nvGraphicFramePr>
        <p:xfrm>
          <a:off x="624000" y="1127475"/>
          <a:ext cx="7896000" cy="3409875"/>
        </p:xfrm>
        <a:graphic>
          <a:graphicData uri="http://schemas.openxmlformats.org/drawingml/2006/table">
            <a:tbl>
              <a:tblPr>
                <a:noFill/>
                <a:tableStyleId>{DEFAA17F-8643-4679-9DF4-942766F3722D}</a:tableStyleId>
              </a:tblPr>
              <a:tblGrid>
                <a:gridCol w="2632000"/>
                <a:gridCol w="2632000"/>
                <a:gridCol w="2632000"/>
              </a:tblGrid>
              <a:tr h="734400">
                <a:tc>
                  <a:txBody>
                    <a:bodyPr/>
                    <a:lstStyle/>
                    <a:p>
                      <a:pPr marL="0" lvl="0" indent="0" algn="ctr" rtl="0">
                        <a:spcBef>
                          <a:spcPts val="0"/>
                        </a:spcBef>
                        <a:spcAft>
                          <a:spcPts val="0"/>
                        </a:spcAft>
                        <a:buNone/>
                      </a:pPr>
                      <a:endParaRPr sz="1600" b="1">
                        <a:solidFill>
                          <a:schemeClr val="dk2"/>
                        </a:solidFill>
                      </a:endParaRPr>
                    </a:p>
                    <a:p>
                      <a:pPr marL="0" lvl="0" indent="0" algn="ctr" rtl="0">
                        <a:spcBef>
                          <a:spcPts val="0"/>
                        </a:spcBef>
                        <a:spcAft>
                          <a:spcPts val="0"/>
                        </a:spcAft>
                        <a:buNone/>
                      </a:pPr>
                      <a:r>
                        <a:rPr lang="en" sz="1600" b="1">
                          <a:solidFill>
                            <a:schemeClr val="dk2"/>
                          </a:solidFill>
                        </a:rPr>
                        <a:t>Evidence-based Options</a:t>
                      </a:r>
                      <a:endParaRPr sz="1600" b="1">
                        <a:solidFill>
                          <a:schemeClr val="dk2"/>
                        </a:solidFill>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sz="1600" b="1">
                          <a:solidFill>
                            <a:schemeClr val="dk2"/>
                          </a:solidFill>
                        </a:rPr>
                        <a:t>Rubric/Criteria</a:t>
                      </a:r>
                      <a:endParaRPr sz="1600" b="1">
                        <a:solidFill>
                          <a:schemeClr val="dk2"/>
                        </a:solidFill>
                      </a:endParaRPr>
                    </a:p>
                  </a:txBody>
                  <a:tcPr marL="91425" marR="91425" marT="91425" marB="91425"/>
                </a:tc>
                <a:tc>
                  <a:txBody>
                    <a:bodyPr/>
                    <a:lstStyle/>
                    <a:p>
                      <a:pPr marL="0" lvl="0" indent="0" algn="ctr" rtl="0">
                        <a:spcBef>
                          <a:spcPts val="0"/>
                        </a:spcBef>
                        <a:spcAft>
                          <a:spcPts val="0"/>
                        </a:spcAft>
                        <a:buNone/>
                      </a:pPr>
                      <a:endParaRPr sz="1600" b="1">
                        <a:solidFill>
                          <a:schemeClr val="dk2"/>
                        </a:solidFill>
                      </a:endParaRPr>
                    </a:p>
                    <a:p>
                      <a:pPr marL="0" lvl="0" indent="0" algn="ctr" rtl="0">
                        <a:spcBef>
                          <a:spcPts val="0"/>
                        </a:spcBef>
                        <a:spcAft>
                          <a:spcPts val="0"/>
                        </a:spcAft>
                        <a:buNone/>
                      </a:pPr>
                      <a:r>
                        <a:rPr lang="en" sz="1600" b="1">
                          <a:solidFill>
                            <a:schemeClr val="dk2"/>
                          </a:solidFill>
                        </a:rPr>
                        <a:t>Final Selection</a:t>
                      </a:r>
                      <a:endParaRPr sz="1600" b="1">
                        <a:solidFill>
                          <a:schemeClr val="dk2"/>
                        </a:solidFill>
                      </a:endParaRPr>
                    </a:p>
                  </a:txBody>
                  <a:tcPr marL="91425" marR="91425" marT="91425" marB="91425"/>
                </a:tc>
              </a:tr>
              <a:tr h="2675475">
                <a:tc>
                  <a:txBody>
                    <a:bodyPr/>
                    <a:lstStyle/>
                    <a:p>
                      <a:pPr marL="0" lvl="0" indent="0" algn="ctr" rtl="0">
                        <a:spcBef>
                          <a:spcPts val="0"/>
                        </a:spcBef>
                        <a:spcAft>
                          <a:spcPts val="0"/>
                        </a:spcAft>
                        <a:buNone/>
                      </a:pPr>
                      <a:endParaRPr sz="1800">
                        <a:solidFill>
                          <a:schemeClr val="dk2"/>
                        </a:solidFill>
                      </a:endParaRPr>
                    </a:p>
                    <a:p>
                      <a:pPr marL="0" lvl="0" indent="0" algn="ctr" rtl="0">
                        <a:spcBef>
                          <a:spcPts val="0"/>
                        </a:spcBef>
                        <a:spcAft>
                          <a:spcPts val="0"/>
                        </a:spcAft>
                        <a:buNone/>
                      </a:pPr>
                      <a:r>
                        <a:rPr lang="en" sz="1800">
                          <a:solidFill>
                            <a:schemeClr val="lt1"/>
                          </a:solidFill>
                        </a:rPr>
                        <a:t>Amplify Science</a:t>
                      </a:r>
                      <a:endParaRPr sz="1800">
                        <a:solidFill>
                          <a:schemeClr val="lt1"/>
                        </a:solidFill>
                      </a:endParaRPr>
                    </a:p>
                    <a:p>
                      <a:pPr marL="0" lvl="0" indent="0" algn="ctr" rtl="0">
                        <a:spcBef>
                          <a:spcPts val="0"/>
                        </a:spcBef>
                        <a:spcAft>
                          <a:spcPts val="0"/>
                        </a:spcAft>
                        <a:buNone/>
                      </a:pPr>
                      <a:endParaRPr sz="1800">
                        <a:solidFill>
                          <a:schemeClr val="dk2"/>
                        </a:solidFill>
                      </a:endParaRPr>
                    </a:p>
                    <a:p>
                      <a:pPr marL="0" lvl="0" indent="0" algn="ctr" rtl="0">
                        <a:spcBef>
                          <a:spcPts val="0"/>
                        </a:spcBef>
                        <a:spcAft>
                          <a:spcPts val="0"/>
                        </a:spcAft>
                        <a:buNone/>
                      </a:pPr>
                      <a:endParaRPr sz="1800">
                        <a:solidFill>
                          <a:schemeClr val="dk2"/>
                        </a:solidFill>
                      </a:endParaRPr>
                    </a:p>
                    <a:p>
                      <a:pPr marL="0" lvl="0" indent="0" algn="ctr" rtl="0">
                        <a:spcBef>
                          <a:spcPts val="0"/>
                        </a:spcBef>
                        <a:spcAft>
                          <a:spcPts val="0"/>
                        </a:spcAft>
                        <a:buNone/>
                      </a:pPr>
                      <a:r>
                        <a:rPr lang="en" sz="1800">
                          <a:solidFill>
                            <a:schemeClr val="lt1"/>
                          </a:solidFill>
                        </a:rPr>
                        <a:t>Open Sci Ed</a:t>
                      </a:r>
                      <a:endParaRPr sz="1800">
                        <a:solidFill>
                          <a:schemeClr val="lt1"/>
                        </a:solidFill>
                      </a:endParaRPr>
                    </a:p>
                    <a:p>
                      <a:pPr marL="0" lvl="0" indent="0" algn="ctr" rtl="0">
                        <a:spcBef>
                          <a:spcPts val="0"/>
                        </a:spcBef>
                        <a:spcAft>
                          <a:spcPts val="0"/>
                        </a:spcAft>
                        <a:buNone/>
                      </a:pPr>
                      <a:endParaRPr sz="1800">
                        <a:solidFill>
                          <a:schemeClr val="lt1"/>
                        </a:solidFill>
                      </a:endParaRPr>
                    </a:p>
                    <a:p>
                      <a:pPr marL="0" lvl="0" indent="0" algn="ctr" rtl="0">
                        <a:spcBef>
                          <a:spcPts val="0"/>
                        </a:spcBef>
                        <a:spcAft>
                          <a:spcPts val="0"/>
                        </a:spcAft>
                        <a:buNone/>
                      </a:pPr>
                      <a:endParaRPr sz="1800">
                        <a:solidFill>
                          <a:schemeClr val="lt1"/>
                        </a:solidFill>
                      </a:endParaRPr>
                    </a:p>
                    <a:p>
                      <a:pPr marL="0" lvl="0" indent="0" algn="ctr" rtl="0">
                        <a:spcBef>
                          <a:spcPts val="0"/>
                        </a:spcBef>
                        <a:spcAft>
                          <a:spcPts val="0"/>
                        </a:spcAft>
                        <a:buNone/>
                      </a:pPr>
                      <a:r>
                        <a:rPr lang="en" sz="1800">
                          <a:solidFill>
                            <a:schemeClr val="lt1"/>
                          </a:solidFill>
                        </a:rPr>
                        <a:t>Experience Science</a:t>
                      </a:r>
                      <a:endParaRPr sz="1800">
                        <a:solidFill>
                          <a:schemeClr val="lt1"/>
                        </a:solidFill>
                      </a:endParaRPr>
                    </a:p>
                    <a:p>
                      <a:pPr marL="0" lvl="0" indent="0" algn="ctr" rtl="0">
                        <a:spcBef>
                          <a:spcPts val="0"/>
                        </a:spcBef>
                        <a:spcAft>
                          <a:spcPts val="0"/>
                        </a:spcAft>
                        <a:buNone/>
                      </a:pPr>
                      <a:endParaRPr sz="1800">
                        <a:solidFill>
                          <a:schemeClr val="dk2"/>
                        </a:solidFill>
                      </a:endParaRPr>
                    </a:p>
                  </a:txBody>
                  <a:tcPr marL="91425" marR="91425" marT="91425" marB="91425">
                    <a:solidFill>
                      <a:srgbClr val="555555"/>
                    </a:solidFill>
                  </a:tcPr>
                </a:tc>
                <a:tc>
                  <a:txBody>
                    <a:bodyPr/>
                    <a:lstStyle/>
                    <a:p>
                      <a:pPr marL="0" lvl="0" indent="0" algn="ctr" rtl="0">
                        <a:spcBef>
                          <a:spcPts val="0"/>
                        </a:spcBef>
                        <a:spcAft>
                          <a:spcPts val="0"/>
                        </a:spcAft>
                        <a:buNone/>
                      </a:pPr>
                      <a:endParaRPr sz="1600">
                        <a:solidFill>
                          <a:schemeClr val="dk2"/>
                        </a:solidFill>
                      </a:endParaRPr>
                    </a:p>
                    <a:p>
                      <a:pPr marL="0" lvl="0" indent="0" algn="ctr" rtl="0">
                        <a:spcBef>
                          <a:spcPts val="0"/>
                        </a:spcBef>
                        <a:spcAft>
                          <a:spcPts val="0"/>
                        </a:spcAft>
                        <a:buNone/>
                      </a:pPr>
                      <a:endParaRPr sz="1600">
                        <a:solidFill>
                          <a:schemeClr val="dk2"/>
                        </a:solidFill>
                      </a:endParaRPr>
                    </a:p>
                  </a:txBody>
                  <a:tcPr marL="91425" marR="91425" marT="91425" marB="91425">
                    <a:solidFill>
                      <a:srgbClr val="555555"/>
                    </a:solidFill>
                  </a:tcPr>
                </a:tc>
                <a:tc>
                  <a:txBody>
                    <a:bodyPr/>
                    <a:lstStyle/>
                    <a:p>
                      <a:pPr marL="0" lvl="0" indent="0" algn="ctr" rtl="0">
                        <a:spcBef>
                          <a:spcPts val="0"/>
                        </a:spcBef>
                        <a:spcAft>
                          <a:spcPts val="0"/>
                        </a:spcAft>
                        <a:buNone/>
                      </a:pPr>
                      <a:endParaRPr sz="1600" b="1">
                        <a:solidFill>
                          <a:schemeClr val="accent5"/>
                        </a:solidFill>
                      </a:endParaRPr>
                    </a:p>
                    <a:p>
                      <a:pPr marL="0" lvl="0" indent="0" algn="ctr" rtl="0">
                        <a:spcBef>
                          <a:spcPts val="0"/>
                        </a:spcBef>
                        <a:spcAft>
                          <a:spcPts val="0"/>
                        </a:spcAft>
                        <a:buNone/>
                      </a:pPr>
                      <a:r>
                        <a:rPr lang="en" sz="1600" b="1">
                          <a:solidFill>
                            <a:schemeClr val="accent5"/>
                          </a:solidFill>
                        </a:rPr>
                        <a:t>Savvas</a:t>
                      </a:r>
                      <a:endParaRPr sz="1600" b="1">
                        <a:solidFill>
                          <a:schemeClr val="accent5"/>
                        </a:solidFill>
                      </a:endParaRPr>
                    </a:p>
                  </a:txBody>
                  <a:tcPr marL="91425" marR="91425" marT="91425" marB="91425">
                    <a:solidFill>
                      <a:srgbClr val="555555"/>
                    </a:solidFill>
                  </a:tcPr>
                </a:tc>
              </a:tr>
            </a:tbl>
          </a:graphicData>
        </a:graphic>
      </p:graphicFrame>
      <p:pic>
        <p:nvPicPr>
          <p:cNvPr id="134" name="Google Shape;134;p21">
            <a:hlinkClick r:id="rId3"/>
          </p:cNvPr>
          <p:cNvPicPr preferRelativeResize="0"/>
          <p:nvPr/>
        </p:nvPicPr>
        <p:blipFill>
          <a:blip r:embed="rId4">
            <a:alphaModFix/>
          </a:blip>
          <a:stretch>
            <a:fillRect/>
          </a:stretch>
        </p:blipFill>
        <p:spPr>
          <a:xfrm>
            <a:off x="3531713" y="1656375"/>
            <a:ext cx="2080574" cy="2600726"/>
          </a:xfrm>
          <a:prstGeom prst="rect">
            <a:avLst/>
          </a:prstGeom>
          <a:noFill/>
          <a:ln w="38100" cap="flat" cmpd="sng">
            <a:solidFill>
              <a:schemeClr val="dk2"/>
            </a:solidFill>
            <a:prstDash val="solid"/>
            <a:round/>
            <a:headEnd type="none" w="sm" len="sm"/>
            <a:tailEnd type="none" w="sm" len="sm"/>
          </a:ln>
        </p:spPr>
      </p:pic>
      <p:pic>
        <p:nvPicPr>
          <p:cNvPr id="135" name="Google Shape;135;p21"/>
          <p:cNvPicPr preferRelativeResize="0"/>
          <p:nvPr/>
        </p:nvPicPr>
        <p:blipFill rotWithShape="1">
          <a:blip r:embed="rId5">
            <a:alphaModFix/>
          </a:blip>
          <a:srcRect l="5662" r="7749"/>
          <a:stretch/>
        </p:blipFill>
        <p:spPr>
          <a:xfrm>
            <a:off x="5999300" y="2609763"/>
            <a:ext cx="2408450" cy="927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2"/>
          <p:cNvSpPr txBox="1">
            <a:spLocks noGrp="1"/>
          </p:cNvSpPr>
          <p:nvPr>
            <p:ph type="title"/>
          </p:nvPr>
        </p:nvSpPr>
        <p:spPr>
          <a:xfrm>
            <a:off x="332675" y="60125"/>
            <a:ext cx="55389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3600">
                <a:solidFill>
                  <a:schemeClr val="dk2"/>
                </a:solidFill>
              </a:rPr>
              <a:t>Savva Experience Science </a:t>
            </a:r>
            <a:endParaRPr sz="3600">
              <a:solidFill>
                <a:schemeClr val="dk2"/>
              </a:solidFill>
            </a:endParaRPr>
          </a:p>
        </p:txBody>
      </p:sp>
      <p:sp>
        <p:nvSpPr>
          <p:cNvPr id="141" name="Google Shape;141;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pic>
        <p:nvPicPr>
          <p:cNvPr id="142" name="Google Shape;142;p22"/>
          <p:cNvPicPr preferRelativeResize="0"/>
          <p:nvPr/>
        </p:nvPicPr>
        <p:blipFill>
          <a:blip r:embed="rId3">
            <a:alphaModFix/>
          </a:blip>
          <a:stretch>
            <a:fillRect/>
          </a:stretch>
        </p:blipFill>
        <p:spPr>
          <a:xfrm>
            <a:off x="332663" y="2983800"/>
            <a:ext cx="4360474" cy="1453500"/>
          </a:xfrm>
          <a:prstGeom prst="rect">
            <a:avLst/>
          </a:prstGeom>
          <a:noFill/>
          <a:ln w="38100" cap="flat" cmpd="sng">
            <a:solidFill>
              <a:schemeClr val="accent1"/>
            </a:solidFill>
            <a:prstDash val="solid"/>
            <a:round/>
            <a:headEnd type="none" w="sm" len="sm"/>
            <a:tailEnd type="none" w="sm" len="sm"/>
          </a:ln>
        </p:spPr>
      </p:pic>
      <p:pic>
        <p:nvPicPr>
          <p:cNvPr id="143" name="Google Shape;143;p22"/>
          <p:cNvPicPr preferRelativeResize="0"/>
          <p:nvPr/>
        </p:nvPicPr>
        <p:blipFill>
          <a:blip r:embed="rId4">
            <a:alphaModFix/>
          </a:blip>
          <a:stretch>
            <a:fillRect/>
          </a:stretch>
        </p:blipFill>
        <p:spPr>
          <a:xfrm>
            <a:off x="5089101" y="896776"/>
            <a:ext cx="1664075" cy="2022325"/>
          </a:xfrm>
          <a:prstGeom prst="rect">
            <a:avLst/>
          </a:prstGeom>
          <a:noFill/>
          <a:ln w="38100" cap="flat" cmpd="sng">
            <a:solidFill>
              <a:schemeClr val="accent5"/>
            </a:solidFill>
            <a:prstDash val="solid"/>
            <a:round/>
            <a:headEnd type="none" w="sm" len="sm"/>
            <a:tailEnd type="none" w="sm" len="sm"/>
          </a:ln>
        </p:spPr>
      </p:pic>
      <p:grpSp>
        <p:nvGrpSpPr>
          <p:cNvPr id="144" name="Google Shape;144;p22"/>
          <p:cNvGrpSpPr/>
          <p:nvPr/>
        </p:nvGrpSpPr>
        <p:grpSpPr>
          <a:xfrm>
            <a:off x="332609" y="782798"/>
            <a:ext cx="4360602" cy="1677995"/>
            <a:chOff x="333047" y="958544"/>
            <a:chExt cx="4933366" cy="1919244"/>
          </a:xfrm>
        </p:grpSpPr>
        <p:grpSp>
          <p:nvGrpSpPr>
            <p:cNvPr id="145" name="Google Shape;145;p22"/>
            <p:cNvGrpSpPr/>
            <p:nvPr/>
          </p:nvGrpSpPr>
          <p:grpSpPr>
            <a:xfrm>
              <a:off x="333047" y="958544"/>
              <a:ext cx="4933366" cy="1919244"/>
              <a:chOff x="333047" y="958544"/>
              <a:chExt cx="4933366" cy="1919244"/>
            </a:xfrm>
          </p:grpSpPr>
          <p:pic>
            <p:nvPicPr>
              <p:cNvPr id="146" name="Google Shape;146;p22"/>
              <p:cNvPicPr preferRelativeResize="0"/>
              <p:nvPr/>
            </p:nvPicPr>
            <p:blipFill rotWithShape="1">
              <a:blip r:embed="rId5">
                <a:alphaModFix/>
              </a:blip>
              <a:srcRect l="4356" t="14481" r="4310" b="6597"/>
              <a:stretch/>
            </p:blipFill>
            <p:spPr>
              <a:xfrm>
                <a:off x="333047" y="958544"/>
                <a:ext cx="4933366" cy="1919244"/>
              </a:xfrm>
              <a:prstGeom prst="rect">
                <a:avLst/>
              </a:prstGeom>
              <a:noFill/>
              <a:ln w="38100" cap="flat" cmpd="sng">
                <a:solidFill>
                  <a:schemeClr val="accent4"/>
                </a:solidFill>
                <a:prstDash val="solid"/>
                <a:round/>
                <a:headEnd type="none" w="sm" len="sm"/>
                <a:tailEnd type="none" w="sm" len="sm"/>
              </a:ln>
            </p:spPr>
          </p:pic>
          <p:sp>
            <p:nvSpPr>
              <p:cNvPr id="147" name="Google Shape;147;p22"/>
              <p:cNvSpPr/>
              <p:nvPr/>
            </p:nvSpPr>
            <p:spPr>
              <a:xfrm>
                <a:off x="545800" y="1045350"/>
                <a:ext cx="333000" cy="111000"/>
              </a:xfrm>
              <a:prstGeom prst="rect">
                <a:avLst/>
              </a:prstGeom>
              <a:solidFill>
                <a:srgbClr val="0290D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48" name="Google Shape;148;p22"/>
            <p:cNvSpPr/>
            <p:nvPr/>
          </p:nvSpPr>
          <p:spPr>
            <a:xfrm>
              <a:off x="2183225" y="1054600"/>
              <a:ext cx="333000" cy="111000"/>
            </a:xfrm>
            <a:prstGeom prst="rect">
              <a:avLst/>
            </a:prstGeom>
            <a:solidFill>
              <a:srgbClr val="7D97A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49" name="Google Shape;149;p22"/>
          <p:cNvSpPr/>
          <p:nvPr/>
        </p:nvSpPr>
        <p:spPr>
          <a:xfrm>
            <a:off x="3419073" y="965363"/>
            <a:ext cx="291608" cy="91508"/>
          </a:xfrm>
          <a:prstGeom prst="rect">
            <a:avLst/>
          </a:prstGeom>
          <a:solidFill>
            <a:srgbClr val="B6B2C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50" name="Google Shape;150;p22"/>
          <p:cNvPicPr preferRelativeResize="0"/>
          <p:nvPr/>
        </p:nvPicPr>
        <p:blipFill>
          <a:blip r:embed="rId6">
            <a:alphaModFix/>
          </a:blip>
          <a:stretch>
            <a:fillRect/>
          </a:stretch>
        </p:blipFill>
        <p:spPr>
          <a:xfrm>
            <a:off x="7038075" y="234796"/>
            <a:ext cx="1664075" cy="2162458"/>
          </a:xfrm>
          <a:prstGeom prst="rect">
            <a:avLst/>
          </a:prstGeom>
          <a:noFill/>
          <a:ln w="38100" cap="flat" cmpd="sng">
            <a:solidFill>
              <a:srgbClr val="9900FF"/>
            </a:solidFill>
            <a:prstDash val="solid"/>
            <a:round/>
            <a:headEnd type="none" w="sm" len="sm"/>
            <a:tailEnd type="none" w="sm" len="sm"/>
          </a:ln>
        </p:spPr>
      </p:pic>
      <p:pic>
        <p:nvPicPr>
          <p:cNvPr id="151" name="Google Shape;151;p22"/>
          <p:cNvPicPr preferRelativeResize="0"/>
          <p:nvPr/>
        </p:nvPicPr>
        <p:blipFill rotWithShape="1">
          <a:blip r:embed="rId7">
            <a:alphaModFix/>
          </a:blip>
          <a:srcRect l="3678" t="11449" r="6158"/>
          <a:stretch/>
        </p:blipFill>
        <p:spPr>
          <a:xfrm>
            <a:off x="7387425" y="2769675"/>
            <a:ext cx="1314724" cy="1721451"/>
          </a:xfrm>
          <a:prstGeom prst="rect">
            <a:avLst/>
          </a:prstGeom>
          <a:noFill/>
          <a:ln w="38100" cap="flat" cmpd="sng">
            <a:solidFill>
              <a:schemeClr val="dk2"/>
            </a:solidFill>
            <a:prstDash val="solid"/>
            <a:round/>
            <a:headEnd type="none" w="sm" len="sm"/>
            <a:tailEnd type="none" w="sm" len="sm"/>
          </a:ln>
        </p:spPr>
      </p:pic>
      <p:sp>
        <p:nvSpPr>
          <p:cNvPr id="152" name="Google Shape;152;p22"/>
          <p:cNvSpPr txBox="1"/>
          <p:nvPr/>
        </p:nvSpPr>
        <p:spPr>
          <a:xfrm>
            <a:off x="5583225" y="4016525"/>
            <a:ext cx="1804200" cy="47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Coming soon 🠊</a:t>
            </a:r>
            <a:endParaRPr sz="1800">
              <a:solidFill>
                <a:schemeClr val="dk2"/>
              </a:solidFill>
            </a:endParaRPr>
          </a:p>
        </p:txBody>
      </p:sp>
      <p:sp>
        <p:nvSpPr>
          <p:cNvPr id="153" name="Google Shape;153;p22"/>
          <p:cNvSpPr txBox="1"/>
          <p:nvPr/>
        </p:nvSpPr>
        <p:spPr>
          <a:xfrm>
            <a:off x="619800" y="2525500"/>
            <a:ext cx="3724200" cy="39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dk2"/>
                </a:solidFill>
              </a:rPr>
              <a:t>K-8 Experience Science</a:t>
            </a:r>
            <a:endParaRPr sz="1800" b="1">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p23"/>
          <p:cNvPicPr preferRelativeResize="0"/>
          <p:nvPr/>
        </p:nvPicPr>
        <p:blipFill>
          <a:blip r:embed="rId3">
            <a:alphaModFix/>
          </a:blip>
          <a:stretch>
            <a:fillRect/>
          </a:stretch>
        </p:blipFill>
        <p:spPr>
          <a:xfrm>
            <a:off x="884571" y="206446"/>
            <a:ext cx="933975" cy="1238050"/>
          </a:xfrm>
          <a:prstGeom prst="rect">
            <a:avLst/>
          </a:prstGeom>
          <a:noFill/>
          <a:ln w="38100" cap="flat" cmpd="sng">
            <a:solidFill>
              <a:srgbClr val="6AA84F"/>
            </a:solidFill>
            <a:prstDash val="solid"/>
            <a:round/>
            <a:headEnd type="none" w="sm" len="sm"/>
            <a:tailEnd type="none" w="sm" len="sm"/>
          </a:ln>
        </p:spPr>
      </p:pic>
      <p:pic>
        <p:nvPicPr>
          <p:cNvPr id="159" name="Google Shape;159;p23"/>
          <p:cNvPicPr preferRelativeResize="0"/>
          <p:nvPr/>
        </p:nvPicPr>
        <p:blipFill>
          <a:blip r:embed="rId4">
            <a:alphaModFix/>
          </a:blip>
          <a:stretch>
            <a:fillRect/>
          </a:stretch>
        </p:blipFill>
        <p:spPr>
          <a:xfrm>
            <a:off x="2859588" y="206436"/>
            <a:ext cx="933975" cy="1238078"/>
          </a:xfrm>
          <a:prstGeom prst="rect">
            <a:avLst/>
          </a:prstGeom>
          <a:noFill/>
          <a:ln w="38100" cap="flat" cmpd="sng">
            <a:solidFill>
              <a:schemeClr val="accent4"/>
            </a:solidFill>
            <a:prstDash val="solid"/>
            <a:round/>
            <a:headEnd type="none" w="sm" len="sm"/>
            <a:tailEnd type="none" w="sm" len="sm"/>
          </a:ln>
        </p:spPr>
      </p:pic>
      <p:pic>
        <p:nvPicPr>
          <p:cNvPr id="160" name="Google Shape;160;p23"/>
          <p:cNvPicPr preferRelativeResize="0"/>
          <p:nvPr/>
        </p:nvPicPr>
        <p:blipFill>
          <a:blip r:embed="rId5">
            <a:alphaModFix/>
          </a:blip>
          <a:stretch>
            <a:fillRect/>
          </a:stretch>
        </p:blipFill>
        <p:spPr>
          <a:xfrm>
            <a:off x="5001338" y="206440"/>
            <a:ext cx="933975" cy="1238078"/>
          </a:xfrm>
          <a:prstGeom prst="rect">
            <a:avLst/>
          </a:prstGeom>
          <a:noFill/>
          <a:ln w="38100" cap="flat" cmpd="sng">
            <a:solidFill>
              <a:schemeClr val="accent5"/>
            </a:solidFill>
            <a:prstDash val="solid"/>
            <a:round/>
            <a:headEnd type="none" w="sm" len="sm"/>
            <a:tailEnd type="none" w="sm" len="sm"/>
          </a:ln>
        </p:spPr>
      </p:pic>
      <p:sp>
        <p:nvSpPr>
          <p:cNvPr id="161" name="Google Shape;161;p23"/>
          <p:cNvSpPr txBox="1"/>
          <p:nvPr/>
        </p:nvSpPr>
        <p:spPr>
          <a:xfrm>
            <a:off x="110700" y="3530475"/>
            <a:ext cx="8922600" cy="1020900"/>
          </a:xfrm>
          <a:prstGeom prst="rect">
            <a:avLst/>
          </a:prstGeom>
          <a:solidFill>
            <a:schemeClr val="dk2"/>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a:solidFill>
                  <a:schemeClr val="lt1"/>
                </a:solidFill>
              </a:rPr>
              <a:t>Why did we select Savvas? </a:t>
            </a:r>
            <a:endParaRPr sz="2400" b="1">
              <a:solidFill>
                <a:schemeClr val="lt1"/>
              </a:solidFill>
            </a:endParaRPr>
          </a:p>
          <a:p>
            <a:pPr marL="0" lvl="0" indent="0" algn="ctr" rtl="0">
              <a:spcBef>
                <a:spcPts val="0"/>
              </a:spcBef>
              <a:spcAft>
                <a:spcPts val="0"/>
              </a:spcAft>
              <a:buNone/>
            </a:pPr>
            <a:r>
              <a:rPr lang="en" sz="2400" b="1">
                <a:solidFill>
                  <a:schemeClr val="lt1"/>
                </a:solidFill>
              </a:rPr>
              <a:t>What excites you about Savvas Experience?</a:t>
            </a:r>
            <a:endParaRPr sz="2400">
              <a:solidFill>
                <a:schemeClr val="lt1"/>
              </a:solidFill>
            </a:endParaRPr>
          </a:p>
        </p:txBody>
      </p:sp>
      <p:pic>
        <p:nvPicPr>
          <p:cNvPr id="162" name="Google Shape;162;p23"/>
          <p:cNvPicPr preferRelativeResize="0"/>
          <p:nvPr/>
        </p:nvPicPr>
        <p:blipFill>
          <a:blip r:embed="rId6">
            <a:alphaModFix/>
          </a:blip>
          <a:stretch>
            <a:fillRect/>
          </a:stretch>
        </p:blipFill>
        <p:spPr>
          <a:xfrm>
            <a:off x="7328142" y="206458"/>
            <a:ext cx="933975" cy="1238040"/>
          </a:xfrm>
          <a:prstGeom prst="rect">
            <a:avLst/>
          </a:prstGeom>
          <a:noFill/>
          <a:ln w="38100" cap="flat" cmpd="sng">
            <a:solidFill>
              <a:schemeClr val="accent3"/>
            </a:solidFill>
            <a:prstDash val="solid"/>
            <a:round/>
            <a:headEnd type="none" w="sm" len="sm"/>
            <a:tailEnd type="none" w="sm" len="sm"/>
          </a:ln>
        </p:spPr>
      </p:pic>
      <p:sp>
        <p:nvSpPr>
          <p:cNvPr id="163" name="Google Shape;163;p23"/>
          <p:cNvSpPr txBox="1"/>
          <p:nvPr/>
        </p:nvSpPr>
        <p:spPr>
          <a:xfrm>
            <a:off x="2275725" y="1444525"/>
            <a:ext cx="1905600" cy="67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200" b="1">
                <a:solidFill>
                  <a:schemeClr val="dk2"/>
                </a:solidFill>
              </a:rPr>
              <a:t>3 Dimensional Learning</a:t>
            </a:r>
            <a:r>
              <a:rPr lang="en" sz="1200">
                <a:solidFill>
                  <a:schemeClr val="dk2"/>
                </a:solidFill>
              </a:rPr>
              <a:t> - Voice and Choice - Durable Skills</a:t>
            </a:r>
            <a:endParaRPr sz="1200">
              <a:solidFill>
                <a:schemeClr val="dk2"/>
              </a:solidFill>
            </a:endParaRPr>
          </a:p>
        </p:txBody>
      </p:sp>
      <p:sp>
        <p:nvSpPr>
          <p:cNvPr id="164" name="Google Shape;164;p23"/>
          <p:cNvSpPr txBox="1"/>
          <p:nvPr/>
        </p:nvSpPr>
        <p:spPr>
          <a:xfrm>
            <a:off x="4686550" y="1444525"/>
            <a:ext cx="1396800" cy="67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chemeClr val="dk2"/>
                </a:solidFill>
              </a:rPr>
              <a:t>Cross Content</a:t>
            </a:r>
            <a:r>
              <a:rPr lang="en" sz="1200">
                <a:solidFill>
                  <a:schemeClr val="dk2"/>
                </a:solidFill>
              </a:rPr>
              <a:t> connections</a:t>
            </a:r>
            <a:endParaRPr sz="1200">
              <a:solidFill>
                <a:schemeClr val="dk2"/>
              </a:solidFill>
            </a:endParaRPr>
          </a:p>
        </p:txBody>
      </p:sp>
      <p:sp>
        <p:nvSpPr>
          <p:cNvPr id="165" name="Google Shape;165;p23"/>
          <p:cNvSpPr txBox="1"/>
          <p:nvPr/>
        </p:nvSpPr>
        <p:spPr>
          <a:xfrm>
            <a:off x="6819188" y="1444525"/>
            <a:ext cx="1396800" cy="67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chemeClr val="dk2"/>
                </a:solidFill>
              </a:rPr>
              <a:t>Usability </a:t>
            </a:r>
            <a:r>
              <a:rPr lang="en" sz="1200">
                <a:solidFill>
                  <a:schemeClr val="dk2"/>
                </a:solidFill>
              </a:rPr>
              <a:t>- share example from K experience</a:t>
            </a:r>
            <a:endParaRPr sz="1200">
              <a:solidFill>
                <a:schemeClr val="dk2"/>
              </a:solidFill>
            </a:endParaRPr>
          </a:p>
        </p:txBody>
      </p:sp>
      <p:sp>
        <p:nvSpPr>
          <p:cNvPr id="166" name="Google Shape;166;p23"/>
          <p:cNvSpPr txBox="1"/>
          <p:nvPr/>
        </p:nvSpPr>
        <p:spPr>
          <a:xfrm>
            <a:off x="210300" y="2121650"/>
            <a:ext cx="8723400" cy="123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i="1">
                <a:solidFill>
                  <a:srgbClr val="222222"/>
                </a:solidFill>
              </a:rPr>
              <a:t>“The possibility of a coherent K–12 curriculum excites me because it creates a connected learning experience where each grade builds on the last, supporting deeper understanding and collaboration across grade levels. Last fall, I was part of a team that wrote the new Iowa Science Standards, which gave me valuable insight into how thoughtfully designed standards support long-term learning and that experience helped us better evaluate potential curricula for coherence, alignment, and student engagement. I'm especially excited about the real-world phenomena embedded within SAVVAS that can be used to spark curiosity and make science more meaningful for our students.”</a:t>
            </a:r>
            <a:r>
              <a:rPr lang="en" sz="1100">
                <a:solidFill>
                  <a:srgbClr val="222222"/>
                </a:solidFill>
                <a:highlight>
                  <a:srgbClr val="FFFFFF"/>
                </a:highlight>
              </a:rPr>
              <a:t> </a:t>
            </a:r>
            <a:r>
              <a:rPr lang="en" sz="1200" b="1">
                <a:solidFill>
                  <a:srgbClr val="222222"/>
                </a:solidFill>
                <a:highlight>
                  <a:srgbClr val="FFFFFF"/>
                </a:highlight>
              </a:rPr>
              <a:t>~ Kimberly Willmert</a:t>
            </a:r>
            <a:endParaRPr sz="1900" b="1">
              <a:solidFill>
                <a:schemeClr val="dk2"/>
              </a:solidFill>
            </a:endParaRPr>
          </a:p>
        </p:txBody>
      </p:sp>
      <p:sp>
        <p:nvSpPr>
          <p:cNvPr id="167" name="Google Shape;167;p23"/>
          <p:cNvSpPr txBox="1"/>
          <p:nvPr/>
        </p:nvSpPr>
        <p:spPr>
          <a:xfrm>
            <a:off x="482012" y="1506013"/>
            <a:ext cx="17391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dk2"/>
                </a:solidFill>
              </a:rPr>
              <a:t>Standards Aligned Opportunities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4"/>
          <p:cNvSpPr txBox="1">
            <a:spLocks noGrp="1"/>
          </p:cNvSpPr>
          <p:nvPr>
            <p:ph type="title"/>
          </p:nvPr>
        </p:nvSpPr>
        <p:spPr>
          <a:xfrm>
            <a:off x="375625" y="11845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3600"/>
              <a:t>Implement and Sustain</a:t>
            </a:r>
            <a:endParaRPr sz="3600">
              <a:solidFill>
                <a:schemeClr val="dk1"/>
              </a:solidFill>
            </a:endParaRPr>
          </a:p>
        </p:txBody>
      </p:sp>
      <p:sp>
        <p:nvSpPr>
          <p:cNvPr id="173" name="Google Shape;173;p24"/>
          <p:cNvSpPr txBox="1">
            <a:spLocks noGrp="1"/>
          </p:cNvSpPr>
          <p:nvPr>
            <p:ph type="body" idx="1"/>
          </p:nvPr>
        </p:nvSpPr>
        <p:spPr>
          <a:xfrm>
            <a:off x="991525" y="752625"/>
            <a:ext cx="7904700" cy="3837000"/>
          </a:xfrm>
          <a:prstGeom prst="rect">
            <a:avLst/>
          </a:prstGeom>
        </p:spPr>
        <p:txBody>
          <a:bodyPr spcFirstLastPara="1" wrap="square" lIns="91425" tIns="91425" rIns="91425" bIns="91425" anchor="t" anchorCtr="0">
            <a:normAutofit fontScale="77500"/>
          </a:bodyPr>
          <a:lstStyle/>
          <a:p>
            <a:pPr marL="457200" lvl="0" indent="-328221" algn="l" rtl="0">
              <a:spcBef>
                <a:spcPts val="0"/>
              </a:spcBef>
              <a:spcAft>
                <a:spcPts val="0"/>
              </a:spcAft>
              <a:buSzPct val="100000"/>
              <a:buAutoNum type="arabicPeriod"/>
            </a:pPr>
            <a:r>
              <a:rPr lang="en" sz="2024"/>
              <a:t>Learning for Leaders</a:t>
            </a:r>
            <a:endParaRPr sz="2024"/>
          </a:p>
          <a:p>
            <a:pPr marL="1371600" lvl="1" indent="-319643" algn="l" rtl="0">
              <a:spcBef>
                <a:spcPts val="0"/>
              </a:spcBef>
              <a:spcAft>
                <a:spcPts val="0"/>
              </a:spcAft>
              <a:buSzPct val="101407"/>
              <a:buAutoNum type="alphaLcPeriod"/>
            </a:pPr>
            <a:r>
              <a:rPr lang="en" sz="1824"/>
              <a:t>Onsite learning for Science team and coaches</a:t>
            </a:r>
            <a:endParaRPr sz="1824"/>
          </a:p>
          <a:p>
            <a:pPr marL="1371600" lvl="1" indent="-319643" algn="l" rtl="0">
              <a:spcBef>
                <a:spcPts val="0"/>
              </a:spcBef>
              <a:spcAft>
                <a:spcPts val="0"/>
              </a:spcAft>
              <a:buSzPct val="101407"/>
              <a:buAutoNum type="alphaLcPeriod"/>
            </a:pPr>
            <a:r>
              <a:rPr lang="en" sz="1824"/>
              <a:t>Content leaders and Dept. Chairs will support implementation</a:t>
            </a:r>
            <a:endParaRPr sz="1824"/>
          </a:p>
          <a:p>
            <a:pPr marL="457200" lvl="0" indent="-328221" algn="l" rtl="0">
              <a:spcBef>
                <a:spcPts val="0"/>
              </a:spcBef>
              <a:spcAft>
                <a:spcPts val="0"/>
              </a:spcAft>
              <a:buSzPct val="100000"/>
              <a:buAutoNum type="arabicPeriod"/>
            </a:pPr>
            <a:r>
              <a:rPr lang="en" sz="2024"/>
              <a:t>All-Staff Learning and Training</a:t>
            </a:r>
            <a:endParaRPr sz="2024"/>
          </a:p>
          <a:p>
            <a:pPr marL="1371600" lvl="1" indent="-319643" algn="l" rtl="0">
              <a:spcBef>
                <a:spcPts val="0"/>
              </a:spcBef>
              <a:spcAft>
                <a:spcPts val="0"/>
              </a:spcAft>
              <a:buSzPct val="97027"/>
              <a:buAutoNum type="alphaLcPeriod"/>
            </a:pPr>
            <a:r>
              <a:rPr lang="en" sz="1906"/>
              <a:t>Science: ½ day trainings in August on Science instructional practices (AEA)</a:t>
            </a:r>
            <a:endParaRPr sz="1906"/>
          </a:p>
          <a:p>
            <a:pPr marL="1371600" lvl="1" indent="-319643" algn="l" rtl="0">
              <a:spcBef>
                <a:spcPts val="0"/>
              </a:spcBef>
              <a:spcAft>
                <a:spcPts val="0"/>
              </a:spcAft>
              <a:buSzPct val="97027"/>
              <a:buAutoNum type="alphaLcPeriod"/>
            </a:pPr>
            <a:r>
              <a:rPr lang="en" sz="1906"/>
              <a:t>Savvas virtual Q and A fall session for Science leaders</a:t>
            </a:r>
            <a:endParaRPr sz="1906"/>
          </a:p>
          <a:p>
            <a:pPr marL="1371600" lvl="1" indent="-319643" algn="l" rtl="0">
              <a:spcBef>
                <a:spcPts val="0"/>
              </a:spcBef>
              <a:spcAft>
                <a:spcPts val="0"/>
              </a:spcAft>
              <a:buSzPct val="101407"/>
              <a:buAutoNum type="alphaLcPeriod"/>
            </a:pPr>
            <a:r>
              <a:rPr lang="en" sz="1824"/>
              <a:t>Elementary Science Content leaders will lead Workshop Wednesday sessions</a:t>
            </a:r>
            <a:endParaRPr sz="1824"/>
          </a:p>
          <a:p>
            <a:pPr marL="1371600" lvl="1" indent="-319643" algn="l" rtl="0">
              <a:spcBef>
                <a:spcPts val="0"/>
              </a:spcBef>
              <a:spcAft>
                <a:spcPts val="0"/>
              </a:spcAft>
              <a:buSzPct val="101407"/>
              <a:buAutoNum type="alphaLcPeriod"/>
            </a:pPr>
            <a:r>
              <a:rPr lang="en" sz="1824"/>
              <a:t>Dept. Chairs (learning with AEA and Savvas)</a:t>
            </a:r>
            <a:endParaRPr sz="1906"/>
          </a:p>
          <a:p>
            <a:pPr marL="457200" lvl="0" indent="-328221" algn="l" rtl="0">
              <a:spcBef>
                <a:spcPts val="0"/>
              </a:spcBef>
              <a:spcAft>
                <a:spcPts val="0"/>
              </a:spcAft>
              <a:buSzPct val="100000"/>
              <a:buAutoNum type="arabicPeriod"/>
            </a:pPr>
            <a:r>
              <a:rPr lang="en" sz="2024"/>
              <a:t>Soft Launch</a:t>
            </a:r>
            <a:endParaRPr sz="2024"/>
          </a:p>
          <a:p>
            <a:pPr marL="1371600" lvl="1" indent="-319643" algn="l" rtl="0">
              <a:spcBef>
                <a:spcPts val="0"/>
              </a:spcBef>
              <a:spcAft>
                <a:spcPts val="0"/>
              </a:spcAft>
              <a:buSzPct val="97027"/>
              <a:buAutoNum type="alphaLcPeriod"/>
            </a:pPr>
            <a:r>
              <a:rPr lang="en" sz="1906"/>
              <a:t>All elementary will teach and reflect on 1 unit this fall (cross content work)</a:t>
            </a:r>
            <a:endParaRPr sz="1906"/>
          </a:p>
          <a:p>
            <a:pPr marL="1371600" lvl="1" indent="-319643" algn="l" rtl="0">
              <a:spcBef>
                <a:spcPts val="0"/>
              </a:spcBef>
              <a:spcAft>
                <a:spcPts val="0"/>
              </a:spcAft>
              <a:buSzPct val="97027"/>
              <a:buAutoNum type="alphaLcPeriod"/>
            </a:pPr>
            <a:r>
              <a:rPr lang="en" sz="1906"/>
              <a:t>Secondary - collaborative planning to ensure coherence </a:t>
            </a:r>
            <a:endParaRPr sz="1906"/>
          </a:p>
          <a:p>
            <a:pPr marL="457200" lvl="0" indent="-328221" algn="l" rtl="0">
              <a:spcBef>
                <a:spcPts val="0"/>
              </a:spcBef>
              <a:spcAft>
                <a:spcPts val="0"/>
              </a:spcAft>
              <a:buSzPct val="100000"/>
              <a:buAutoNum type="arabicPeriod"/>
            </a:pPr>
            <a:r>
              <a:rPr lang="en" sz="2024"/>
              <a:t>Multi-year</a:t>
            </a:r>
            <a:r>
              <a:rPr lang="en"/>
              <a:t> Learning </a:t>
            </a:r>
            <a:endParaRPr/>
          </a:p>
          <a:p>
            <a:pPr marL="1371600" lvl="1" indent="-319643" algn="l" rtl="0">
              <a:spcBef>
                <a:spcPts val="0"/>
              </a:spcBef>
              <a:spcAft>
                <a:spcPts val="0"/>
              </a:spcAft>
              <a:buSzPct val="98899"/>
              <a:buAutoNum type="alphaLcPeriod"/>
            </a:pPr>
            <a:r>
              <a:rPr lang="en" sz="1870"/>
              <a:t>Plan to support new (to CF) teachers</a:t>
            </a:r>
            <a:endParaRPr sz="1870"/>
          </a:p>
          <a:p>
            <a:pPr marL="1371600" lvl="1" indent="-319643" algn="l" rtl="0">
              <a:spcBef>
                <a:spcPts val="0"/>
              </a:spcBef>
              <a:spcAft>
                <a:spcPts val="0"/>
              </a:spcAft>
              <a:buSzPct val="98899"/>
              <a:buAutoNum type="alphaLcPeriod"/>
            </a:pPr>
            <a:r>
              <a:rPr lang="en" sz="1870"/>
              <a:t>Affordable and accessible learning offered in-person and onsite. </a:t>
            </a:r>
            <a:r>
              <a:rPr lang="en"/>
              <a:t> </a:t>
            </a:r>
            <a:endParaRPr/>
          </a:p>
        </p:txBody>
      </p:sp>
      <p:sp>
        <p:nvSpPr>
          <p:cNvPr id="174" name="Google Shape;174;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Questions?</a:t>
            </a:r>
            <a:endParaRPr/>
          </a:p>
        </p:txBody>
      </p:sp>
      <p:sp>
        <p:nvSpPr>
          <p:cNvPr id="180" name="Google Shape;180;p2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Thank you!</a:t>
            </a:r>
            <a:endParaRPr/>
          </a:p>
        </p:txBody>
      </p:sp>
      <p:sp>
        <p:nvSpPr>
          <p:cNvPr id="186" name="Google Shape;186;p2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841</Words>
  <Application>Microsoft Office PowerPoint</Application>
  <PresentationFormat>On-screen Show (16:9)</PresentationFormat>
  <Paragraphs>135</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Arvo</vt:lpstr>
      <vt:lpstr>Verdana</vt:lpstr>
      <vt:lpstr>Indie Flower</vt:lpstr>
      <vt:lpstr>Bitter</vt:lpstr>
      <vt:lpstr>Simple Light</vt:lpstr>
      <vt:lpstr>Cedar Falls K-12 Science Adoption</vt:lpstr>
      <vt:lpstr>Agenda</vt:lpstr>
      <vt:lpstr>Cedar Falls K-12 Science Curriculum Adoption</vt:lpstr>
      <vt:lpstr>Cedar Falls Science Vision Statement </vt:lpstr>
      <vt:lpstr>Cedar Falls Science Team Promise </vt:lpstr>
      <vt:lpstr>The Science Committee </vt:lpstr>
      <vt:lpstr>Iowa Science Standards</vt:lpstr>
      <vt:lpstr>Data and Decision</vt:lpstr>
      <vt:lpstr>Savva Experience Science </vt:lpstr>
      <vt:lpstr>PowerPoint Presentation</vt:lpstr>
      <vt:lpstr>Implement and Sustain</vt:lpstr>
      <vt:lpstr>Questions?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Cedar Falls K-12 Science Adoption</dc:title>
  <dc:creator>Carrie DeBerg</dc:creator>
  <cp:lastModifiedBy>Carrie DeBerg</cp:lastModifiedBy>
  <cp:revision>1</cp:revision>
  <dcterms:modified xsi:type="dcterms:W3CDTF">2025-06-05T14:26:45Z</dcterms:modified>
</cp:coreProperties>
</file>