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4" r:id="rId5"/>
    <p:sldId id="263" r:id="rId6"/>
    <p:sldId id="273" r:id="rId7"/>
    <p:sldId id="265" r:id="rId8"/>
    <p:sldId id="259" r:id="rId9"/>
    <p:sldId id="268" r:id="rId10"/>
    <p:sldId id="274" r:id="rId11"/>
    <p:sldId id="262" r:id="rId12"/>
    <p:sldId id="260" r:id="rId13"/>
    <p:sldId id="269" r:id="rId14"/>
    <p:sldId id="266" r:id="rId15"/>
    <p:sldId id="276" r:id="rId16"/>
    <p:sldId id="275" r:id="rId17"/>
    <p:sldId id="27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0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12/10/2018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Excellence grants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559474"/>
            <a:ext cx="7891272" cy="899494"/>
          </a:xfrm>
        </p:spPr>
        <p:txBody>
          <a:bodyPr/>
          <a:lstStyle/>
          <a:p>
            <a:r>
              <a:rPr lang="en-US" dirty="0" smtClean="0"/>
              <a:t>Awarded November</a:t>
            </a:r>
            <a:r>
              <a:rPr lang="en-US" dirty="0" smtClean="0"/>
              <a:t>, 2018</a:t>
            </a:r>
          </a:p>
          <a:p>
            <a:r>
              <a:rPr lang="en-US" dirty="0" smtClean="0"/>
              <a:t>Cedar Falls Schools Foundation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47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577" y="548013"/>
            <a:ext cx="7200085" cy="641959"/>
          </a:xfrm>
        </p:spPr>
        <p:txBody>
          <a:bodyPr anchor="b"/>
          <a:lstStyle/>
          <a:p>
            <a:r>
              <a:rPr lang="en-US" dirty="0" smtClean="0"/>
              <a:t>Ethan Jennings, </a:t>
            </a:r>
            <a:r>
              <a:rPr lang="en-US" dirty="0" err="1" smtClean="0"/>
              <a:t>peet</a:t>
            </a:r>
            <a:r>
              <a:rPr lang="en-US" dirty="0" smtClean="0"/>
              <a:t> </a:t>
            </a:r>
            <a:r>
              <a:rPr lang="en-US" dirty="0" err="1" smtClean="0"/>
              <a:t>jr.</a:t>
            </a:r>
            <a:r>
              <a:rPr lang="en-US" dirty="0" smtClean="0"/>
              <a:t> high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76" y="1427968"/>
            <a:ext cx="10398856" cy="504798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2751" y="310019"/>
            <a:ext cx="3269293" cy="879953"/>
          </a:xfrm>
        </p:spPr>
        <p:txBody>
          <a:bodyPr anchor="b">
            <a:noAutofit/>
          </a:bodyPr>
          <a:lstStyle/>
          <a:p>
            <a:r>
              <a:rPr lang="en-US" sz="2000" dirty="0" smtClean="0"/>
              <a:t>Rowing Machine</a:t>
            </a:r>
          </a:p>
          <a:p>
            <a:r>
              <a:rPr lang="en-US" sz="2000" dirty="0" smtClean="0"/>
              <a:t>for Physical Education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7306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344168"/>
          </a:xfrm>
        </p:spPr>
        <p:txBody>
          <a:bodyPr/>
          <a:lstStyle/>
          <a:p>
            <a:r>
              <a:rPr lang="en-US" dirty="0" smtClean="0"/>
              <a:t>thirteen grants, sixty five teachers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682" y="2193925"/>
            <a:ext cx="2853774" cy="3978275"/>
          </a:xfr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49790316"/>
              </p:ext>
            </p:extLst>
          </p:nvPr>
        </p:nvGraphicFramePr>
        <p:xfrm>
          <a:off x="1069975" y="2193927"/>
          <a:ext cx="5919548" cy="3978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1039">
                  <a:extLst>
                    <a:ext uri="{9D8B030D-6E8A-4147-A177-3AD203B41FA5}">
                      <a16:colId xmlns:a16="http://schemas.microsoft.com/office/drawing/2014/main" val="194100042"/>
                    </a:ext>
                  </a:extLst>
                </a:gridCol>
                <a:gridCol w="1717759">
                  <a:extLst>
                    <a:ext uri="{9D8B030D-6E8A-4147-A177-3AD203B41FA5}">
                      <a16:colId xmlns:a16="http://schemas.microsoft.com/office/drawing/2014/main" val="3794965005"/>
                    </a:ext>
                  </a:extLst>
                </a:gridCol>
                <a:gridCol w="1559198">
                  <a:extLst>
                    <a:ext uri="{9D8B030D-6E8A-4147-A177-3AD203B41FA5}">
                      <a16:colId xmlns:a16="http://schemas.microsoft.com/office/drawing/2014/main" val="410417750"/>
                    </a:ext>
                  </a:extLst>
                </a:gridCol>
                <a:gridCol w="386954">
                  <a:extLst>
                    <a:ext uri="{9D8B030D-6E8A-4147-A177-3AD203B41FA5}">
                      <a16:colId xmlns:a16="http://schemas.microsoft.com/office/drawing/2014/main" val="320141005"/>
                    </a:ext>
                  </a:extLst>
                </a:gridCol>
                <a:gridCol w="720198">
                  <a:extLst>
                    <a:ext uri="{9D8B030D-6E8A-4147-A177-3AD203B41FA5}">
                      <a16:colId xmlns:a16="http://schemas.microsoft.com/office/drawing/2014/main" val="17696976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58648936"/>
                    </a:ext>
                  </a:extLst>
                </a:gridCol>
              </a:tblGrid>
              <a:tr h="29702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Bolger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School-to-Home Book Connection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Jennifer Tjaden, Katie Charlton,</a:t>
                      </a:r>
                      <a:br>
                        <a:rPr lang="en-US" sz="500" u="none" strike="noStrike">
                          <a:effectLst/>
                        </a:rPr>
                      </a:br>
                      <a:r>
                        <a:rPr lang="en-US" sz="500" u="none" strike="noStrike">
                          <a:effectLst/>
                        </a:rPr>
                        <a:t>Jessica Folkerts, Abbie Perez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First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Reading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Aldrich Elementary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2635974102"/>
                  </a:ext>
                </a:extLst>
              </a:tr>
              <a:tr h="29702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Brenden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OSMOS Genuis Kits Purposeful Technology Integration     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Traci Edson, Tami Halvorson, Vee Barnard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Kindergarten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Tech, Literacy, Math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Orchard Hill Elementary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904579522"/>
                  </a:ext>
                </a:extLst>
              </a:tr>
              <a:tr h="29702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Legacy of Learning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Short Reads for Great Gains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500" u="none" strike="noStrike">
                          <a:effectLst/>
                        </a:rPr>
                        <a:t>Jen McCartan, Stacy Gary, Angie Chambers</a:t>
                      </a:r>
                      <a:endParaRPr lang="pl-PL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Third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English Lang. Arts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North Cedar Elementary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1270822088"/>
                  </a:ext>
                </a:extLst>
              </a:tr>
              <a:tr h="29702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Slykhuis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Innovators and Makers Enhancements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Bridget Adams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7th - 9th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Computer Science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Holmes Junior High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2587955600"/>
                  </a:ext>
                </a:extLst>
              </a:tr>
              <a:tr h="31371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Foundation Donors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Rowing to Fitness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Ethan Jennings, Will Carter, </a:t>
                      </a:r>
                      <a:br>
                        <a:rPr lang="en-US" sz="500" u="none" strike="noStrike">
                          <a:effectLst/>
                        </a:rPr>
                      </a:br>
                      <a:r>
                        <a:rPr lang="en-US" sz="500" u="none" strike="noStrike">
                          <a:effectLst/>
                        </a:rPr>
                        <a:t>Judy Samek, Jamie Smith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7th - 9th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Peet Junior High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239037377"/>
                  </a:ext>
                </a:extLst>
              </a:tr>
              <a:tr h="29702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Foundation Donors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Dyslexia-Specific Learning Supplies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Twenty-Nine Special Education Teachers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Kdg. - 12th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Special Ed Reading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All Elementary Schools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4101935684"/>
                  </a:ext>
                </a:extLst>
              </a:tr>
              <a:tr h="338582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Foundation Donors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STEM Summer Camp for Women and Minorities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u="none" strike="noStrike">
                          <a:effectLst/>
                        </a:rPr>
                        <a:t>Maria Perez, Ethan Wiechmann, Megan Droste, </a:t>
                      </a:r>
                      <a:br>
                        <a:rPr lang="it-IT" sz="500" u="none" strike="noStrike">
                          <a:effectLst/>
                        </a:rPr>
                      </a:br>
                      <a:r>
                        <a:rPr lang="it-IT" sz="500" u="none" strike="noStrike">
                          <a:effectLst/>
                        </a:rPr>
                        <a:t>Nate Clayberg, Alba Aguillon</a:t>
                      </a:r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7th - 12th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STEM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Peet, Homes, Cedar Falls High School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1269204478"/>
                  </a:ext>
                </a:extLst>
              </a:tr>
              <a:tr h="35568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Foundation Donors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Tiger Pride Garden Expansion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Robert Welter, Jim Duff, Maria Hoekstra,</a:t>
                      </a:r>
                      <a:br>
                        <a:rPr lang="en-US" sz="500" u="none" strike="noStrike">
                          <a:effectLst/>
                        </a:rPr>
                      </a:br>
                      <a:r>
                        <a:rPr lang="en-US" sz="500" u="none" strike="noStrike">
                          <a:effectLst/>
                        </a:rPr>
                        <a:t>Amanda Johnson, Shelley Lauritsen, Erin Sliwinski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7th - 9th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Science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Holmes Junior High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4066146923"/>
                  </a:ext>
                </a:extLst>
              </a:tr>
              <a:tr h="29702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Foundation Donors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Tiger Talks for All Seventh Grade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Julie Rouse, Angela Wittmer, Heather Scannell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7th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School Improvement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Holmes Junior High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545777080"/>
                  </a:ext>
                </a:extLst>
              </a:tr>
              <a:tr h="29702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Foundation Donors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Say and Play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Katie Kaddatz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Kdg. - 6th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Music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North Cedar Elementary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3219399553"/>
                  </a:ext>
                </a:extLst>
              </a:tr>
              <a:tr h="29702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Foundation Donors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Dynamic Duino Hyperduino Mini Makerspace Kits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Angela Webb, Jeb Batterson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Fourth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STEM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Aldrich Elementary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3276009613"/>
                  </a:ext>
                </a:extLst>
              </a:tr>
              <a:tr h="29702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Foundation Donors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Creative Drama to Improve Literacy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Linda Withers, Judith Evans, Sonya Kremer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Second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Literacy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Aldrich Elementary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3913939821"/>
                  </a:ext>
                </a:extLst>
              </a:tr>
              <a:tr h="29702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Foundation Donors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Bringing Home the Best STEM Books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500" u="none" strike="noStrike">
                          <a:effectLst/>
                        </a:rPr>
                        <a:t>Michelle Kirchner, Jennifer Anderson,</a:t>
                      </a:r>
                      <a:br>
                        <a:rPr lang="de-DE" sz="500" u="none" strike="noStrike">
                          <a:effectLst/>
                        </a:rPr>
                      </a:br>
                      <a:r>
                        <a:rPr lang="de-DE" sz="500" u="none" strike="noStrike">
                          <a:effectLst/>
                        </a:rPr>
                        <a:t>Leah Franklin, Erika Heider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First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Reading, STEM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 dirty="0">
                          <a:effectLst/>
                        </a:rPr>
                        <a:t>Hansen Elementary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" marR="3429" marT="3429" marB="0" anchor="b"/>
                </a:tc>
                <a:extLst>
                  <a:ext uri="{0D108BD9-81ED-4DB2-BD59-A6C34878D82A}">
                    <a16:rowId xmlns:a16="http://schemas.microsoft.com/office/drawing/2014/main" val="2376588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01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577" y="284967"/>
            <a:ext cx="9805500" cy="829851"/>
          </a:xfrm>
        </p:spPr>
        <p:txBody>
          <a:bodyPr anchor="b">
            <a:normAutofit/>
          </a:bodyPr>
          <a:lstStyle/>
          <a:p>
            <a:r>
              <a:rPr lang="en-US" dirty="0" smtClean="0"/>
              <a:t>Angela </a:t>
            </a:r>
            <a:r>
              <a:rPr lang="en-US" dirty="0" err="1" smtClean="0"/>
              <a:t>webb</a:t>
            </a:r>
            <a:r>
              <a:rPr lang="en-US" dirty="0" smtClean="0"/>
              <a:t>, Jeb </a:t>
            </a:r>
            <a:r>
              <a:rPr lang="en-US" dirty="0" err="1" smtClean="0"/>
              <a:t>batterson</a:t>
            </a:r>
            <a:r>
              <a:rPr lang="en-US" dirty="0" smtClean="0"/>
              <a:t>, Aldrich elementary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958" y="1377864"/>
            <a:ext cx="6730650" cy="504798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80329" y="1888298"/>
            <a:ext cx="3269293" cy="879953"/>
          </a:xfrm>
        </p:spPr>
        <p:txBody>
          <a:bodyPr anchor="b">
            <a:noAutofit/>
          </a:bodyPr>
          <a:lstStyle/>
          <a:p>
            <a:r>
              <a:rPr lang="en-US" sz="2400" b="1" dirty="0" smtClean="0"/>
              <a:t>Dynamic </a:t>
            </a:r>
            <a:r>
              <a:rPr lang="en-US" sz="2400" b="1" dirty="0" err="1" smtClean="0"/>
              <a:t>Duino</a:t>
            </a:r>
            <a:endParaRPr lang="en-US" sz="2400" b="1" dirty="0"/>
          </a:p>
          <a:p>
            <a:r>
              <a:rPr lang="en-US" sz="2400" b="1" dirty="0" smtClean="0"/>
              <a:t>in STEM, 4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Grade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2389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577" y="548013"/>
            <a:ext cx="7200085" cy="641959"/>
          </a:xfrm>
        </p:spPr>
        <p:txBody>
          <a:bodyPr anchor="b">
            <a:normAutofit fontScale="90000"/>
          </a:bodyPr>
          <a:lstStyle/>
          <a:p>
            <a:r>
              <a:rPr lang="en-US" dirty="0" smtClean="0"/>
              <a:t>Katie </a:t>
            </a:r>
            <a:r>
              <a:rPr lang="en-US" dirty="0" err="1" smtClean="0"/>
              <a:t>kaddatz</a:t>
            </a:r>
            <a:r>
              <a:rPr lang="en-US" dirty="0" smtClean="0"/>
              <a:t>, north cedar elementary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41" y="1453020"/>
            <a:ext cx="6730650" cy="504798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07" y="1975980"/>
            <a:ext cx="2427670" cy="729641"/>
          </a:xfrm>
        </p:spPr>
        <p:txBody>
          <a:bodyPr anchor="b">
            <a:noAutofit/>
          </a:bodyPr>
          <a:lstStyle/>
          <a:p>
            <a:r>
              <a:rPr lang="en-US" sz="2600" b="1" dirty="0" smtClean="0"/>
              <a:t>Say and Play    in Music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128060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295" y="5421517"/>
            <a:ext cx="9281160" cy="883285"/>
          </a:xfrm>
        </p:spPr>
        <p:txBody>
          <a:bodyPr anchor="b">
            <a:normAutofit/>
          </a:bodyPr>
          <a:lstStyle/>
          <a:p>
            <a:r>
              <a:rPr lang="en-US" sz="4800" dirty="0" smtClean="0"/>
              <a:t>Bridget Adams, </a:t>
            </a:r>
            <a:r>
              <a:rPr lang="en-US" sz="4800" dirty="0" err="1" smtClean="0"/>
              <a:t>holmes</a:t>
            </a:r>
            <a:r>
              <a:rPr lang="en-US" sz="4800" dirty="0" smtClean="0"/>
              <a:t> </a:t>
            </a:r>
            <a:r>
              <a:rPr lang="en-US" sz="4800" dirty="0" err="1" smtClean="0"/>
              <a:t>jr.</a:t>
            </a:r>
            <a:r>
              <a:rPr lang="en-US" sz="4800" dirty="0" smtClean="0"/>
              <a:t> high</a:t>
            </a:r>
            <a:endParaRPr lang="en-US" sz="48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71" y="708858"/>
            <a:ext cx="5232184" cy="3924138"/>
          </a:xfrm>
        </p:spPr>
      </p:pic>
      <p:sp>
        <p:nvSpPr>
          <p:cNvPr id="11" name="Text Placeholder 3"/>
          <p:cNvSpPr txBox="1">
            <a:spLocks/>
          </p:cNvSpPr>
          <p:nvPr/>
        </p:nvSpPr>
        <p:spPr>
          <a:xfrm>
            <a:off x="2065871" y="553233"/>
            <a:ext cx="4754562" cy="40584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8121166" y="2694578"/>
            <a:ext cx="3729847" cy="87995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Innovators and                Makers Enhancements            in Computer Science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8121167" y="1076194"/>
            <a:ext cx="3729847" cy="87995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Slykhuis Family          Memorial Excellence Grant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7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577" y="548013"/>
            <a:ext cx="7200085" cy="641959"/>
          </a:xfrm>
        </p:spPr>
        <p:txBody>
          <a:bodyPr anchor="b"/>
          <a:lstStyle/>
          <a:p>
            <a:r>
              <a:rPr lang="en-US" dirty="0" smtClean="0"/>
              <a:t>Linda withers, Aldrich elementary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50" y="1390390"/>
            <a:ext cx="6730650" cy="504798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577" y="1675357"/>
            <a:ext cx="3269293" cy="1506255"/>
          </a:xfrm>
        </p:spPr>
        <p:txBody>
          <a:bodyPr anchor="b">
            <a:noAutofit/>
          </a:bodyPr>
          <a:lstStyle/>
          <a:p>
            <a:r>
              <a:rPr lang="en-US" sz="2000" b="1" dirty="0" smtClean="0"/>
              <a:t>Creative Drama to Improve Fluency, Comprehension and Confidence in 2</a:t>
            </a:r>
            <a:r>
              <a:rPr lang="en-US" sz="2000" b="1" baseline="30000" dirty="0" smtClean="0"/>
              <a:t>nd</a:t>
            </a:r>
            <a:r>
              <a:rPr lang="en-US" sz="2000" b="1" dirty="0" smtClean="0"/>
              <a:t> Grade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3998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Since 2008, over $45,000 awarded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682" y="2568655"/>
            <a:ext cx="3633066" cy="2906086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61256" y="2093975"/>
            <a:ext cx="5764766" cy="375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4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295" y="5196049"/>
            <a:ext cx="9281160" cy="883285"/>
          </a:xfrm>
        </p:spPr>
        <p:txBody>
          <a:bodyPr anchor="b">
            <a:normAutofit/>
          </a:bodyPr>
          <a:lstStyle/>
          <a:p>
            <a:r>
              <a:rPr lang="en-US" sz="4800" dirty="0" smtClean="0"/>
              <a:t>Maria </a:t>
            </a:r>
            <a:r>
              <a:rPr lang="en-US" sz="4800" dirty="0" err="1" smtClean="0"/>
              <a:t>perez</a:t>
            </a:r>
            <a:r>
              <a:rPr lang="en-US" sz="4800" dirty="0" smtClean="0"/>
              <a:t>, cedar falls high school</a:t>
            </a:r>
            <a:endParaRPr lang="en-US" sz="48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225" y="683806"/>
            <a:ext cx="4532905" cy="3399679"/>
          </a:xfrm>
        </p:spPr>
      </p:pic>
      <p:sp>
        <p:nvSpPr>
          <p:cNvPr id="11" name="Text Placeholder 3"/>
          <p:cNvSpPr txBox="1">
            <a:spLocks/>
          </p:cNvSpPr>
          <p:nvPr/>
        </p:nvSpPr>
        <p:spPr>
          <a:xfrm>
            <a:off x="2065871" y="553233"/>
            <a:ext cx="4754562" cy="40584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1766295" y="6012494"/>
            <a:ext cx="8404839" cy="632564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STEM Summer Camp Scholarships for Minorities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787" y="553233"/>
            <a:ext cx="4707003" cy="353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3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295" y="5421517"/>
            <a:ext cx="9281160" cy="883285"/>
          </a:xfrm>
        </p:spPr>
        <p:txBody>
          <a:bodyPr anchor="b">
            <a:normAutofit/>
          </a:bodyPr>
          <a:lstStyle/>
          <a:p>
            <a:r>
              <a:rPr lang="en-US" sz="4800" dirty="0" smtClean="0"/>
              <a:t>Jen </a:t>
            </a:r>
            <a:r>
              <a:rPr lang="en-US" sz="4800" dirty="0" err="1" smtClean="0"/>
              <a:t>mccartan</a:t>
            </a:r>
            <a:r>
              <a:rPr lang="en-US" sz="4800" dirty="0" smtClean="0"/>
              <a:t>, north cedar elementary</a:t>
            </a:r>
            <a:endParaRPr lang="en-US" sz="48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609" y="978373"/>
            <a:ext cx="5868573" cy="3208153"/>
          </a:xfrm>
        </p:spPr>
      </p:pic>
      <p:sp>
        <p:nvSpPr>
          <p:cNvPr id="11" name="Text Placeholder 3"/>
          <p:cNvSpPr txBox="1">
            <a:spLocks/>
          </p:cNvSpPr>
          <p:nvPr/>
        </p:nvSpPr>
        <p:spPr>
          <a:xfrm>
            <a:off x="2065871" y="553233"/>
            <a:ext cx="4754562" cy="40584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8121166" y="2393954"/>
            <a:ext cx="3729847" cy="87995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Short Reads                              for Great Gains in 3</a:t>
            </a:r>
            <a:r>
              <a:rPr lang="en-US" sz="2000" baseline="30000" dirty="0" smtClean="0">
                <a:solidFill>
                  <a:schemeClr val="accent1">
                    <a:lumMod val="75000"/>
                  </a:schemeClr>
                </a:solidFill>
              </a:rPr>
              <a:t>rd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Grade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8121167" y="1076194"/>
            <a:ext cx="3729847" cy="87995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Legacy of Learning Excellence Grant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8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468" y="548013"/>
            <a:ext cx="6135374" cy="641959"/>
          </a:xfrm>
        </p:spPr>
        <p:txBody>
          <a:bodyPr anchor="b">
            <a:normAutofit/>
          </a:bodyPr>
          <a:lstStyle/>
          <a:p>
            <a:r>
              <a:rPr lang="en-US" dirty="0" smtClean="0"/>
              <a:t>Julie rouse, </a:t>
            </a:r>
            <a:r>
              <a:rPr lang="en-US" dirty="0" err="1" smtClean="0"/>
              <a:t>holmes</a:t>
            </a:r>
            <a:r>
              <a:rPr lang="en-US" dirty="0" smtClean="0"/>
              <a:t> </a:t>
            </a:r>
            <a:r>
              <a:rPr lang="en-US" dirty="0" err="1" smtClean="0"/>
              <a:t>jr.</a:t>
            </a:r>
            <a:r>
              <a:rPr lang="en-US" dirty="0" smtClean="0"/>
              <a:t> high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01" y="1365338"/>
            <a:ext cx="6730650" cy="504798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55485" y="1189972"/>
            <a:ext cx="3269293" cy="1665962"/>
          </a:xfrm>
        </p:spPr>
        <p:txBody>
          <a:bodyPr anchor="b">
            <a:noAutofit/>
          </a:bodyPr>
          <a:lstStyle/>
          <a:p>
            <a:r>
              <a:rPr lang="en-US" sz="2800" dirty="0" smtClean="0"/>
              <a:t>School Improvement    thru Tiger Talks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454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Since 2008, over 234 staff impacted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87" y="2136918"/>
            <a:ext cx="2329841" cy="3494763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56494" y="1925147"/>
            <a:ext cx="6208810" cy="385684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086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295" y="5421517"/>
            <a:ext cx="9281160" cy="883285"/>
          </a:xfrm>
        </p:spPr>
        <p:txBody>
          <a:bodyPr anchor="b">
            <a:normAutofit/>
          </a:bodyPr>
          <a:lstStyle/>
          <a:p>
            <a:r>
              <a:rPr lang="en-US" sz="4800" dirty="0" smtClean="0"/>
              <a:t>Robert welter, </a:t>
            </a:r>
            <a:r>
              <a:rPr lang="en-US" sz="4800" dirty="0" err="1" smtClean="0"/>
              <a:t>holmes</a:t>
            </a:r>
            <a:r>
              <a:rPr lang="en-US" sz="4800" dirty="0" smtClean="0"/>
              <a:t> </a:t>
            </a:r>
            <a:r>
              <a:rPr lang="en-US" sz="4800" dirty="0" err="1" smtClean="0"/>
              <a:t>jr.</a:t>
            </a:r>
            <a:r>
              <a:rPr lang="en-US" sz="4800" dirty="0" smtClean="0"/>
              <a:t> high</a:t>
            </a:r>
            <a:endParaRPr lang="en-US" sz="48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641" y="490101"/>
            <a:ext cx="5473756" cy="4105317"/>
          </a:xfrm>
        </p:spPr>
      </p:pic>
      <p:sp>
        <p:nvSpPr>
          <p:cNvPr id="11" name="Text Placeholder 3"/>
          <p:cNvSpPr txBox="1">
            <a:spLocks/>
          </p:cNvSpPr>
          <p:nvPr/>
        </p:nvSpPr>
        <p:spPr>
          <a:xfrm>
            <a:off x="2065871" y="553233"/>
            <a:ext cx="4754562" cy="40584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8119079" y="1099158"/>
            <a:ext cx="3729847" cy="87995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Tiger Pride                      Garden Expansion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60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577" y="548013"/>
            <a:ext cx="7200085" cy="641959"/>
          </a:xfrm>
        </p:spPr>
        <p:txBody>
          <a:bodyPr anchor="b">
            <a:normAutofit fontScale="90000"/>
          </a:bodyPr>
          <a:lstStyle/>
          <a:p>
            <a:r>
              <a:rPr lang="en-US" dirty="0" smtClean="0"/>
              <a:t>Michelle Kirchner, </a:t>
            </a:r>
            <a:r>
              <a:rPr lang="en-US" dirty="0" err="1" smtClean="0"/>
              <a:t>HaNSEN</a:t>
            </a:r>
            <a:r>
              <a:rPr lang="en-US" dirty="0" smtClean="0"/>
              <a:t> ELEMENTARY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77" y="2184446"/>
            <a:ext cx="5471493" cy="410362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2751" y="310019"/>
            <a:ext cx="3269293" cy="1030266"/>
          </a:xfrm>
        </p:spPr>
        <p:txBody>
          <a:bodyPr anchor="b">
            <a:noAutofit/>
          </a:bodyPr>
          <a:lstStyle/>
          <a:p>
            <a:r>
              <a:rPr lang="en-US" sz="2000" dirty="0" smtClean="0"/>
              <a:t>Bringing Home                the Best STEM Books        in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Grade</a:t>
            </a:r>
            <a:endParaRPr lang="en-US" sz="2000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074" y="1515648"/>
            <a:ext cx="5731353" cy="429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1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295" y="5421517"/>
            <a:ext cx="9281160" cy="883285"/>
          </a:xfrm>
        </p:spPr>
        <p:txBody>
          <a:bodyPr anchor="b">
            <a:normAutofit/>
          </a:bodyPr>
          <a:lstStyle/>
          <a:p>
            <a:r>
              <a:rPr lang="en-US" sz="4800" dirty="0" smtClean="0"/>
              <a:t>Jennifer </a:t>
            </a:r>
            <a:r>
              <a:rPr lang="en-US" sz="4800" dirty="0" err="1" smtClean="0"/>
              <a:t>tjaden</a:t>
            </a:r>
            <a:r>
              <a:rPr lang="en-US" sz="4800" dirty="0" smtClean="0"/>
              <a:t>, Aldrich elementary</a:t>
            </a:r>
            <a:endParaRPr lang="en-US" sz="48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699" y="814193"/>
            <a:ext cx="5713173" cy="3332684"/>
          </a:xfrm>
        </p:spPr>
      </p:pic>
      <p:sp>
        <p:nvSpPr>
          <p:cNvPr id="11" name="Text Placeholder 3"/>
          <p:cNvSpPr txBox="1">
            <a:spLocks/>
          </p:cNvSpPr>
          <p:nvPr/>
        </p:nvSpPr>
        <p:spPr>
          <a:xfrm>
            <a:off x="2065871" y="553233"/>
            <a:ext cx="4754562" cy="40584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8121166" y="2694578"/>
            <a:ext cx="3729847" cy="87995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School-to-Home                   Book Connection in 1</a:t>
            </a:r>
            <a:r>
              <a:rPr lang="en-US" sz="2000" baseline="30000" dirty="0" smtClean="0">
                <a:solidFill>
                  <a:schemeClr val="accent1">
                    <a:lumMod val="75000"/>
                  </a:schemeClr>
                </a:solidFill>
              </a:rPr>
              <a:t>st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Grade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8121167" y="1076194"/>
            <a:ext cx="3729847" cy="87995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Karen and Jim Bolger Memorial Excellence Grant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37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295" y="5421517"/>
            <a:ext cx="9281160" cy="883285"/>
          </a:xfrm>
        </p:spPr>
        <p:txBody>
          <a:bodyPr anchor="b">
            <a:normAutofit/>
          </a:bodyPr>
          <a:lstStyle/>
          <a:p>
            <a:r>
              <a:rPr lang="en-US" sz="4800" dirty="0" smtClean="0"/>
              <a:t>Traci Edson, orchard hill elementary</a:t>
            </a:r>
            <a:endParaRPr lang="en-US" sz="48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383" y="708858"/>
            <a:ext cx="5539961" cy="3924138"/>
          </a:xfrm>
        </p:spPr>
      </p:pic>
      <p:sp>
        <p:nvSpPr>
          <p:cNvPr id="11" name="Text Placeholder 3"/>
          <p:cNvSpPr txBox="1">
            <a:spLocks/>
          </p:cNvSpPr>
          <p:nvPr/>
        </p:nvSpPr>
        <p:spPr>
          <a:xfrm>
            <a:off x="2065871" y="553233"/>
            <a:ext cx="4754562" cy="40584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8121166" y="2444058"/>
            <a:ext cx="3729847" cy="87995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OSMO Kits For Technology, Literacy and Math                     in Kindergarten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8121167" y="1076194"/>
            <a:ext cx="3729847" cy="87995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Carol Brenden            Memorial Excellence Grant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2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503" y="409475"/>
            <a:ext cx="10058400" cy="3147917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+mn-lt"/>
              </a:rPr>
              <a:t>T</a:t>
            </a:r>
            <a:r>
              <a:rPr lang="en-US" sz="3600" dirty="0" smtClean="0">
                <a:latin typeface="+mn-lt"/>
              </a:rPr>
              <a:t>o </a:t>
            </a:r>
            <a:r>
              <a:rPr lang="en-US" sz="3600" dirty="0" smtClean="0">
                <a:latin typeface="+mn-lt"/>
              </a:rPr>
              <a:t>our generous donors,                         Thank you for making                           these grants possible each year!</a:t>
            </a:r>
            <a:endParaRPr lang="en-US" sz="3600" i="1" dirty="0"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658" y="4165257"/>
            <a:ext cx="2329841" cy="1968342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240077" y="5354897"/>
            <a:ext cx="4910202" cy="778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 smtClean="0">
                <a:latin typeface="+mn-lt"/>
              </a:rPr>
              <a:t>Supporting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i="1" dirty="0" smtClean="0"/>
              <a:t>“</a:t>
            </a:r>
            <a:r>
              <a:rPr lang="en-US" sz="1800" i="1" dirty="0" smtClean="0">
                <a:latin typeface="+mn-lt"/>
              </a:rPr>
              <a:t>every student, every day</a:t>
            </a:r>
            <a:r>
              <a:rPr lang="en-US" sz="2000" i="1" dirty="0" smtClean="0"/>
              <a:t>”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73999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349</TotalTime>
  <Words>494</Words>
  <Application>Microsoft Office PowerPoint</Application>
  <PresentationFormat>Widescreen</PresentationFormat>
  <Paragraphs>116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Rockwell</vt:lpstr>
      <vt:lpstr>Rockwell Condensed</vt:lpstr>
      <vt:lpstr>Wingdings</vt:lpstr>
      <vt:lpstr>Wood Type</vt:lpstr>
      <vt:lpstr>Excellence grants</vt:lpstr>
      <vt:lpstr>Ethan Jennings, peet jr. high</vt:lpstr>
      <vt:lpstr>thirteen grants, sixty five teachers</vt:lpstr>
      <vt:lpstr>Angela webb, Jeb batterson, Aldrich elementary</vt:lpstr>
      <vt:lpstr>Katie kaddatz, north cedar elementary</vt:lpstr>
      <vt:lpstr>Bridget Adams, holmes jr. high</vt:lpstr>
      <vt:lpstr>Linda withers, Aldrich elementary</vt:lpstr>
      <vt:lpstr>Since 2008, over $45,000 awarded</vt:lpstr>
      <vt:lpstr>Maria perez, cedar falls high school</vt:lpstr>
      <vt:lpstr>Jen mccartan, north cedar elementary</vt:lpstr>
      <vt:lpstr>Julie rouse, holmes jr. high</vt:lpstr>
      <vt:lpstr>Since 2008, over 234 staff impacted</vt:lpstr>
      <vt:lpstr>Robert welter, holmes jr. high</vt:lpstr>
      <vt:lpstr>Michelle Kirchner, HaNSEN ELEMENTARY</vt:lpstr>
      <vt:lpstr>Jennifer tjaden, Aldrich elementary</vt:lpstr>
      <vt:lpstr>Traci Edson, orchard hill elementary</vt:lpstr>
      <vt:lpstr>To our generous donors,                         Thank you for making                           these grants possible each year!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Excellence grants</dc:title>
  <dc:creator>Foundation</dc:creator>
  <cp:lastModifiedBy>Foundation</cp:lastModifiedBy>
  <cp:revision>49</cp:revision>
  <dcterms:created xsi:type="dcterms:W3CDTF">2018-12-02T16:54:40Z</dcterms:created>
  <dcterms:modified xsi:type="dcterms:W3CDTF">2018-12-10T18:29:38Z</dcterms:modified>
</cp:coreProperties>
</file>